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9" r:id="rId3"/>
    <p:sldId id="260" r:id="rId4"/>
    <p:sldId id="261" r:id="rId5"/>
    <p:sldId id="262" r:id="rId6"/>
    <p:sldId id="263" r:id="rId7"/>
    <p:sldId id="265" r:id="rId8"/>
    <p:sldId id="266" r:id="rId9"/>
    <p:sldId id="267" r:id="rId10"/>
    <p:sldId id="268" r:id="rId11"/>
    <p:sldId id="269" r:id="rId12"/>
    <p:sldId id="271" r:id="rId13"/>
    <p:sldId id="27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89" r:id="rId29"/>
    <p:sldId id="290" r:id="rId30"/>
    <p:sldId id="291" r:id="rId31"/>
    <p:sldId id="292" r:id="rId32"/>
    <p:sldId id="293" r:id="rId33"/>
    <p:sldId id="294" r:id="rId34"/>
    <p:sldId id="295" r:id="rId35"/>
    <p:sldId id="296" r:id="rId36"/>
    <p:sldId id="297" r:id="rId37"/>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76" autoAdjust="0"/>
  </p:normalViewPr>
  <p:slideViewPr>
    <p:cSldViewPr>
      <p:cViewPr>
        <p:scale>
          <a:sx n="62" d="100"/>
          <a:sy n="62" d="100"/>
        </p:scale>
        <p:origin x="-13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2E441168-D074-405B-9492-5B3F019D11BE}" type="datetimeFigureOut">
              <a:rPr lang="en-GB" smtClean="0"/>
              <a:t>12/12/2014</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B518234C-C636-47E1-AA6F-FF51C72E0347}" type="slidenum">
              <a:rPr lang="en-GB" smtClean="0"/>
              <a:t>‹#›</a:t>
            </a:fld>
            <a:endParaRPr lang="en-GB"/>
          </a:p>
        </p:txBody>
      </p:sp>
    </p:spTree>
    <p:extLst>
      <p:ext uri="{BB962C8B-B14F-4D97-AF65-F5344CB8AC3E}">
        <p14:creationId xmlns:p14="http://schemas.microsoft.com/office/powerpoint/2010/main" val="91073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8234C-C636-47E1-AA6F-FF51C72E0347}" type="slidenum">
              <a:rPr lang="en-GB" smtClean="0"/>
              <a:t>1</a:t>
            </a:fld>
            <a:endParaRPr lang="en-GB"/>
          </a:p>
        </p:txBody>
      </p:sp>
    </p:spTree>
    <p:extLst>
      <p:ext uri="{BB962C8B-B14F-4D97-AF65-F5344CB8AC3E}">
        <p14:creationId xmlns:p14="http://schemas.microsoft.com/office/powerpoint/2010/main" val="75371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
            </a:r>
            <a:br>
              <a:rPr lang="en-US" altLang="en-US" b="1" dirty="0" smtClean="0"/>
            </a:b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518234C-C636-47E1-AA6F-FF51C72E0347}" type="slidenum">
              <a:rPr lang="en-GB" smtClean="0"/>
              <a:t>10</a:t>
            </a:fld>
            <a:endParaRPr lang="en-GB"/>
          </a:p>
        </p:txBody>
      </p:sp>
    </p:spTree>
    <p:extLst>
      <p:ext uri="{BB962C8B-B14F-4D97-AF65-F5344CB8AC3E}">
        <p14:creationId xmlns:p14="http://schemas.microsoft.com/office/powerpoint/2010/main" val="77856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518234C-C636-47E1-AA6F-FF51C72E0347}" type="slidenum">
              <a:rPr lang="en-GB" smtClean="0"/>
              <a:t>11</a:t>
            </a:fld>
            <a:endParaRPr lang="en-GB"/>
          </a:p>
        </p:txBody>
      </p:sp>
    </p:spTree>
    <p:extLst>
      <p:ext uri="{BB962C8B-B14F-4D97-AF65-F5344CB8AC3E}">
        <p14:creationId xmlns:p14="http://schemas.microsoft.com/office/powerpoint/2010/main" val="57127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33226F06-64CD-4361-A54D-83A4ABA6A63C}" type="slidenum">
              <a:rPr lang="en-US" altLang="en-US" sz="1200">
                <a:latin typeface="Times"/>
              </a:rPr>
              <a:pPr/>
              <a:t>12</a:t>
            </a:fld>
            <a:endParaRPr lang="en-US" altLang="en-US" sz="1200">
              <a:latin typeface="Time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227013" y="4722346"/>
            <a:ext cx="6356350" cy="4391624"/>
          </a:xfrm>
          <a:noFill/>
        </p:spPr>
        <p:txBody>
          <a:bodyPr/>
          <a:lstStyle/>
          <a:p>
            <a:pPr marL="228600" indent="-228600" eaLnBrk="1" hangingPunct="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2B04528D-8477-44FD-A46E-D442DECF6449}" type="slidenum">
              <a:rPr lang="en-US" altLang="en-US" sz="1200">
                <a:latin typeface="Times"/>
              </a:rPr>
              <a:pPr/>
              <a:t>13</a:t>
            </a:fld>
            <a:endParaRPr lang="en-US" altLang="en-US" sz="1200">
              <a:latin typeface="Time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151342" y="4469954"/>
            <a:ext cx="6356350" cy="5263683"/>
          </a:xfrm>
          <a:noFill/>
        </p:spPr>
        <p:txBody>
          <a:bodyPr/>
          <a:lstStyle/>
          <a:p>
            <a:pPr eaLnBrk="1" hangingPunct="1"/>
            <a:r>
              <a:rPr lang="en-US" altLang="en-US" sz="1400" dirty="0" smtClean="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093B9A78-0EDF-4658-9D44-ED76DE43A9A1}" type="slidenum">
              <a:rPr lang="en-US" altLang="en-US" sz="1200">
                <a:latin typeface="Times"/>
              </a:rPr>
              <a:pPr/>
              <a:t>14</a:t>
            </a:fld>
            <a:endParaRPr lang="en-US" altLang="en-US" sz="1200">
              <a:latin typeface="Time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a:p>
            <a:pPr eaLnBrk="1" hangingPunct="1"/>
            <a:endParaRPr lang="en-US" altLang="en-US" smtClean="0">
              <a:solidFill>
                <a:schemeClr val="accent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698B5453-C6B4-43A3-B634-483B6FC8BF07}" type="slidenum">
              <a:rPr lang="en-US" altLang="en-US" sz="1200">
                <a:latin typeface="Times"/>
              </a:rPr>
              <a:pPr/>
              <a:t>15</a:t>
            </a:fld>
            <a:endParaRPr lang="en-US" altLang="en-US" sz="1200">
              <a:latin typeface="Time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lnSpc>
                <a:spcPct val="90000"/>
              </a:lnSpc>
            </a:pPr>
            <a:r>
              <a:rPr lang="en-US" altLang="en-US" smtClean="0">
                <a:solidFill>
                  <a:schemeClr val="accent2"/>
                </a:solidFill>
              </a:rPr>
              <a:t>(see PowerPoint)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A94F9361-AA68-406D-99E1-B66951DD857F}" type="slidenum">
              <a:rPr lang="en-US" altLang="en-US" sz="1200">
                <a:latin typeface="Times"/>
              </a:rPr>
              <a:pPr/>
              <a:t>16</a:t>
            </a:fld>
            <a:endParaRPr lang="en-US" altLang="en-US" sz="1200">
              <a:latin typeface="Time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GB" altLang="en-US" sz="14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FED048E0-A861-4FBE-B433-D07721A82559}" type="slidenum">
              <a:rPr lang="en-US" altLang="en-US" sz="1200">
                <a:latin typeface="Times"/>
              </a:rPr>
              <a:pPr/>
              <a:t>17</a:t>
            </a:fld>
            <a:endParaRPr lang="en-US" altLang="en-US" sz="1200">
              <a:latin typeface="Time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GB"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87643E67-601A-4DD4-98F0-1735CB0D4961}" type="slidenum">
              <a:rPr lang="en-US" altLang="en-US" sz="1200">
                <a:latin typeface="Times"/>
              </a:rPr>
              <a:pPr/>
              <a:t>18</a:t>
            </a:fld>
            <a:endParaRPr lang="en-US" altLang="en-US" sz="1200">
              <a:latin typeface="Time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228600" indent="-228600" eaLnBrk="1" hangingPunct="1"/>
            <a:endParaRPr lang="en-US" altLang="en-US" sz="14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5526AC38-B0A7-47AD-B551-72335B8FE4EA}" type="slidenum">
              <a:rPr lang="en-US" altLang="en-US" sz="1200">
                <a:latin typeface="Times"/>
              </a:rPr>
              <a:pPr/>
              <a:t>19</a:t>
            </a:fld>
            <a:endParaRPr lang="en-US" altLang="en-US" sz="1200">
              <a:latin typeface="Time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228600" indent="-228600" eaLnBrk="1" hangingPunct="1"/>
            <a:endParaRPr lang="en-US" altLang="en-US" sz="14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518234C-C636-47E1-AA6F-FF51C72E0347}" type="slidenum">
              <a:rPr lang="en-GB" smtClean="0"/>
              <a:t>2</a:t>
            </a:fld>
            <a:endParaRPr lang="en-GB"/>
          </a:p>
        </p:txBody>
      </p:sp>
    </p:spTree>
    <p:extLst>
      <p:ext uri="{BB962C8B-B14F-4D97-AF65-F5344CB8AC3E}">
        <p14:creationId xmlns:p14="http://schemas.microsoft.com/office/powerpoint/2010/main" val="211351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3E7004A8-6D9C-415A-95BE-8096AFD54DC4}" type="slidenum">
              <a:rPr lang="en-US" altLang="en-US" sz="1200">
                <a:latin typeface="Times"/>
              </a:rPr>
              <a:pPr/>
              <a:t>20</a:t>
            </a:fld>
            <a:endParaRPr lang="en-US" altLang="en-US" sz="1200">
              <a:latin typeface="Time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marL="228600" indent="-228600" eaLnBrk="1" hangingPunct="1"/>
            <a:endParaRPr lang="en-US" altLang="en-US" sz="14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4F697521-9D39-4D4D-96FD-D9F9DB4CC645}" type="slidenum">
              <a:rPr lang="en-US" altLang="en-US" sz="1200">
                <a:latin typeface="Times"/>
              </a:rPr>
              <a:pPr/>
              <a:t>21</a:t>
            </a:fld>
            <a:endParaRPr lang="en-US" altLang="en-US" sz="1200">
              <a:latin typeface="Time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z="14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E95A98CF-1781-4EEA-94B7-EEA2CDA35621}" type="slidenum">
              <a:rPr lang="en-US" altLang="en-US" sz="1200">
                <a:latin typeface="Times"/>
              </a:rPr>
              <a:pPr/>
              <a:t>22</a:t>
            </a:fld>
            <a:endParaRPr lang="en-US" altLang="en-US" sz="1200">
              <a:latin typeface="Time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20E50AF4-EE5A-4255-BC7D-CD7DB502D715}" type="slidenum">
              <a:rPr lang="en-US" altLang="en-US" sz="1200">
                <a:latin typeface="Times"/>
              </a:rPr>
              <a:pPr/>
              <a:t>23</a:t>
            </a:fld>
            <a:endParaRPr lang="en-US" altLang="en-US" sz="1200">
              <a:latin typeface="Time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endParaRPr lang="en-US" altLang="en-US" i="1" smtClean="0">
              <a:solidFill>
                <a:schemeClr val="accent2"/>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101E4A37-57C0-4697-83A8-E78013FA6E98}" type="slidenum">
              <a:rPr lang="en-US" altLang="en-US" sz="1200">
                <a:latin typeface="Times"/>
              </a:rPr>
              <a:pPr/>
              <a:t>24</a:t>
            </a:fld>
            <a:endParaRPr lang="en-US" altLang="en-US" sz="1200">
              <a:latin typeface="Time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66D6C67B-3973-4FF5-8904-F864A2EB673A}" type="slidenum">
              <a:rPr lang="en-US" altLang="en-US" sz="1200">
                <a:latin typeface="Times"/>
              </a:rPr>
              <a:pPr/>
              <a:t>25</a:t>
            </a:fld>
            <a:endParaRPr lang="en-US" altLang="en-US" sz="1200">
              <a:latin typeface="Time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D11C84DB-5816-4B4E-BC6D-9A37CE72A45F}" type="slidenum">
              <a:rPr lang="en-US" altLang="en-US" sz="1200">
                <a:latin typeface="Times"/>
              </a:rPr>
              <a:pPr/>
              <a:t>26</a:t>
            </a:fld>
            <a:endParaRPr lang="en-US" altLang="en-US" sz="1200">
              <a:latin typeface="Times"/>
            </a:endParaRPr>
          </a:p>
        </p:txBody>
      </p:sp>
      <p:sp>
        <p:nvSpPr>
          <p:cNvPr id="70659" name="Rectangle 2"/>
          <p:cNvSpPr>
            <a:spLocks noGrp="1" noRot="1" noChangeAspect="1" noChangeArrowheads="1" noTextEdit="1"/>
          </p:cNvSpPr>
          <p:nvPr>
            <p:ph type="sldImg"/>
          </p:nvPr>
        </p:nvSpPr>
        <p:spPr>
          <a:xfrm>
            <a:off x="1538288" y="376238"/>
            <a:ext cx="3676650" cy="2757487"/>
          </a:xfrm>
          <a:ln/>
        </p:spPr>
      </p:sp>
      <p:sp>
        <p:nvSpPr>
          <p:cNvPr id="70660" name="Rectangle 3"/>
          <p:cNvSpPr>
            <a:spLocks noGrp="1" noChangeArrowheads="1"/>
          </p:cNvSpPr>
          <p:nvPr>
            <p:ph type="body" idx="1"/>
          </p:nvPr>
        </p:nvSpPr>
        <p:spPr>
          <a:xfrm>
            <a:off x="151342" y="3133145"/>
            <a:ext cx="6659033" cy="6809368"/>
          </a:xfrm>
          <a:noFill/>
        </p:spPr>
        <p:txBody>
          <a:bodyPr/>
          <a:lstStyle/>
          <a:p>
            <a:pPr eaLnBrk="1" hangingPunct="1">
              <a:lnSpc>
                <a:spcPct val="90000"/>
              </a:lnSpc>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C609B9A0-3DF9-464B-A099-539B0130DFB7}" type="slidenum">
              <a:rPr lang="en-US" altLang="en-US" sz="1200">
                <a:latin typeface="Times"/>
              </a:rPr>
              <a:pPr/>
              <a:t>27</a:t>
            </a:fld>
            <a:endParaRPr lang="en-US" altLang="en-US" sz="1200">
              <a:latin typeface="Time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228600" indent="-228600" eaLnBrk="1" hangingPunct="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24632CF9-5129-47D7-9539-7904D7A6FF16}" type="slidenum">
              <a:rPr lang="en-US" altLang="en-US" sz="1200">
                <a:latin typeface="Times"/>
              </a:rPr>
              <a:pPr/>
              <a:t>28</a:t>
            </a:fld>
            <a:endParaRPr lang="en-US" altLang="en-US" sz="1200">
              <a:latin typeface="Time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68AA3A16-23F2-4C95-875E-F4704316A47D}" type="slidenum">
              <a:rPr lang="en-US" altLang="en-US" sz="1200">
                <a:latin typeface="Times"/>
              </a:rPr>
              <a:pPr/>
              <a:t>29</a:t>
            </a:fld>
            <a:endParaRPr lang="en-US" altLang="en-US" sz="1200">
              <a:latin typeface="Time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518234C-C636-47E1-AA6F-FF51C72E0347}" type="slidenum">
              <a:rPr lang="en-GB" smtClean="0"/>
              <a:t>3</a:t>
            </a:fld>
            <a:endParaRPr lang="en-GB"/>
          </a:p>
        </p:txBody>
      </p:sp>
    </p:spTree>
    <p:extLst>
      <p:ext uri="{BB962C8B-B14F-4D97-AF65-F5344CB8AC3E}">
        <p14:creationId xmlns:p14="http://schemas.microsoft.com/office/powerpoint/2010/main" val="2113515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B2CA4660-C008-4142-A1D9-28D6CB929671}" type="slidenum">
              <a:rPr lang="en-US" altLang="en-US" sz="1200">
                <a:latin typeface="Times"/>
              </a:rPr>
              <a:pPr/>
              <a:t>30</a:t>
            </a:fld>
            <a:endParaRPr lang="en-US" altLang="en-US" sz="1200">
              <a:latin typeface="Time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E4BBC00F-0F2F-4CD2-939B-E35A71859924}" type="slidenum">
              <a:rPr lang="en-US" altLang="en-US" sz="1200">
                <a:latin typeface="Times"/>
              </a:rPr>
              <a:pPr/>
              <a:t>31</a:t>
            </a:fld>
            <a:endParaRPr lang="en-US" altLang="en-US" sz="1200">
              <a:latin typeface="Time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1483B045-3D29-4BCD-9465-83E9F7954178}" type="slidenum">
              <a:rPr lang="en-US" altLang="en-US" sz="1200">
                <a:latin typeface="Times"/>
              </a:rPr>
              <a:pPr/>
              <a:t>32</a:t>
            </a:fld>
            <a:endParaRPr lang="en-US" altLang="en-US" sz="1200">
              <a:latin typeface="Time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DF3E2570-DD89-4EC0-AB97-E7524136D6D8}" type="slidenum">
              <a:rPr lang="en-US" altLang="en-US" sz="1200">
                <a:latin typeface="Times"/>
              </a:rPr>
              <a:pPr/>
              <a:t>33</a:t>
            </a:fld>
            <a:endParaRPr lang="en-US" altLang="en-US" sz="1200">
              <a:latin typeface="Time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1DE242B2-B39F-4056-BDBA-8FF102BD5C3D}" type="slidenum">
              <a:rPr lang="en-US" altLang="en-US" sz="1200">
                <a:latin typeface="Times"/>
              </a:rPr>
              <a:pPr/>
              <a:t>34</a:t>
            </a:fld>
            <a:endParaRPr lang="en-US" altLang="en-US" sz="1200">
              <a:latin typeface="Time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701295CC-2A72-48C6-8A09-F8E152A90F5A}" type="slidenum">
              <a:rPr lang="en-US" altLang="en-US" sz="1200">
                <a:latin typeface="Times"/>
              </a:rPr>
              <a:pPr/>
              <a:t>35</a:t>
            </a:fld>
            <a:endParaRPr lang="en-US" altLang="en-US" sz="1200">
              <a:latin typeface="Time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solidFill>
                  <a:schemeClr val="accent2"/>
                </a:solidFill>
              </a:rPr>
              <a:t>(see PowerPoint)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fld id="{92187818-DD85-4527-8C6D-9EBE0E93B09D}" type="slidenum">
              <a:rPr lang="en-US" altLang="en-US" sz="1200">
                <a:latin typeface="Times"/>
              </a:rPr>
              <a:pPr/>
              <a:t>36</a:t>
            </a:fld>
            <a:endParaRPr lang="en-US" altLang="en-US" sz="1200">
              <a:latin typeface="Time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518234C-C636-47E1-AA6F-FF51C72E0347}" type="slidenum">
              <a:rPr lang="en-GB" smtClean="0"/>
              <a:t>4</a:t>
            </a:fld>
            <a:endParaRPr lang="en-GB"/>
          </a:p>
        </p:txBody>
      </p:sp>
    </p:spTree>
    <p:extLst>
      <p:ext uri="{BB962C8B-B14F-4D97-AF65-F5344CB8AC3E}">
        <p14:creationId xmlns:p14="http://schemas.microsoft.com/office/powerpoint/2010/main" val="376901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8234C-C636-47E1-AA6F-FF51C72E0347}" type="slidenum">
              <a:rPr lang="en-GB" smtClean="0"/>
              <a:t>5</a:t>
            </a:fld>
            <a:endParaRPr lang="en-GB"/>
          </a:p>
        </p:txBody>
      </p:sp>
    </p:spTree>
    <p:extLst>
      <p:ext uri="{BB962C8B-B14F-4D97-AF65-F5344CB8AC3E}">
        <p14:creationId xmlns:p14="http://schemas.microsoft.com/office/powerpoint/2010/main" val="187940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518234C-C636-47E1-AA6F-FF51C72E0347}" type="slidenum">
              <a:rPr lang="en-GB" smtClean="0"/>
              <a:t>6</a:t>
            </a:fld>
            <a:endParaRPr lang="en-GB"/>
          </a:p>
        </p:txBody>
      </p:sp>
    </p:spTree>
    <p:extLst>
      <p:ext uri="{BB962C8B-B14F-4D97-AF65-F5344CB8AC3E}">
        <p14:creationId xmlns:p14="http://schemas.microsoft.com/office/powerpoint/2010/main" val="115272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dirty="0"/>
          </a:p>
        </p:txBody>
      </p:sp>
      <p:sp>
        <p:nvSpPr>
          <p:cNvPr id="4" name="Slide Number Placeholder 3"/>
          <p:cNvSpPr>
            <a:spLocks noGrp="1"/>
          </p:cNvSpPr>
          <p:nvPr>
            <p:ph type="sldNum" sz="quarter" idx="10"/>
          </p:nvPr>
        </p:nvSpPr>
        <p:spPr/>
        <p:txBody>
          <a:bodyPr/>
          <a:lstStyle/>
          <a:p>
            <a:fld id="{B518234C-C636-47E1-AA6F-FF51C72E0347}" type="slidenum">
              <a:rPr lang="en-GB" smtClean="0"/>
              <a:t>7</a:t>
            </a:fld>
            <a:endParaRPr lang="en-GB"/>
          </a:p>
        </p:txBody>
      </p:sp>
    </p:spTree>
    <p:extLst>
      <p:ext uri="{BB962C8B-B14F-4D97-AF65-F5344CB8AC3E}">
        <p14:creationId xmlns:p14="http://schemas.microsoft.com/office/powerpoint/2010/main" val="115272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dirty="0"/>
          </a:p>
        </p:txBody>
      </p:sp>
      <p:sp>
        <p:nvSpPr>
          <p:cNvPr id="4" name="Slide Number Placeholder 3"/>
          <p:cNvSpPr>
            <a:spLocks noGrp="1"/>
          </p:cNvSpPr>
          <p:nvPr>
            <p:ph type="sldNum" sz="quarter" idx="10"/>
          </p:nvPr>
        </p:nvSpPr>
        <p:spPr/>
        <p:txBody>
          <a:bodyPr/>
          <a:lstStyle/>
          <a:p>
            <a:fld id="{B518234C-C636-47E1-AA6F-FF51C72E0347}" type="slidenum">
              <a:rPr lang="en-GB" smtClean="0"/>
              <a:t>8</a:t>
            </a:fld>
            <a:endParaRPr lang="en-GB"/>
          </a:p>
        </p:txBody>
      </p:sp>
    </p:spTree>
    <p:extLst>
      <p:ext uri="{BB962C8B-B14F-4D97-AF65-F5344CB8AC3E}">
        <p14:creationId xmlns:p14="http://schemas.microsoft.com/office/powerpoint/2010/main" val="115272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518234C-C636-47E1-AA6F-FF51C72E0347}" type="slidenum">
              <a:rPr lang="en-GB" smtClean="0"/>
              <a:t>9</a:t>
            </a:fld>
            <a:endParaRPr lang="en-GB"/>
          </a:p>
        </p:txBody>
      </p:sp>
    </p:spTree>
    <p:extLst>
      <p:ext uri="{BB962C8B-B14F-4D97-AF65-F5344CB8AC3E}">
        <p14:creationId xmlns:p14="http://schemas.microsoft.com/office/powerpoint/2010/main" val="3521327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34378C-EBB9-4529-A4E6-BF0257FE5264}" type="datetimeFigureOut">
              <a:rPr lang="en-GB" smtClean="0"/>
              <a:t>12/12/2014</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EA245A4-5FBA-4205-BC31-3036592EAD1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4378C-EBB9-4529-A4E6-BF0257FE5264}" type="datetimeFigureOut">
              <a:rPr lang="en-GB" smtClean="0"/>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245A4-5FBA-4205-BC31-3036592EAD1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4378C-EBB9-4529-A4E6-BF0257FE5264}" type="datetimeFigureOut">
              <a:rPr lang="en-GB" smtClean="0"/>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245A4-5FBA-4205-BC31-3036592EAD1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4378C-EBB9-4529-A4E6-BF0257FE5264}" type="datetimeFigureOut">
              <a:rPr lang="en-GB" smtClean="0"/>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245A4-5FBA-4205-BC31-3036592EAD1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4378C-EBB9-4529-A4E6-BF0257FE5264}" type="datetimeFigureOut">
              <a:rPr lang="en-GB" smtClean="0"/>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A245A4-5FBA-4205-BC31-3036592EAD1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34378C-EBB9-4529-A4E6-BF0257FE5264}" type="datetimeFigureOut">
              <a:rPr lang="en-GB" smtClean="0"/>
              <a:t>12/12/2014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245A4-5FBA-4205-BC31-3036592EAD1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34378C-EBB9-4529-A4E6-BF0257FE5264}" type="datetimeFigureOut">
              <a:rPr lang="en-GB" smtClean="0"/>
              <a:t>12/12/2014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A245A4-5FBA-4205-BC31-3036592EAD1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4378C-EBB9-4529-A4E6-BF0257FE5264}" type="datetimeFigureOut">
              <a:rPr lang="en-GB" smtClean="0"/>
              <a:t>12/12/2014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A245A4-5FBA-4205-BC31-3036592EAD1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4378C-EBB9-4529-A4E6-BF0257FE5264}" type="datetimeFigureOut">
              <a:rPr lang="en-GB" smtClean="0"/>
              <a:t>12/12/2014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A245A4-5FBA-4205-BC31-3036592EAD1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34378C-EBB9-4529-A4E6-BF0257FE5264}" type="datetimeFigureOut">
              <a:rPr lang="en-GB" smtClean="0"/>
              <a:t>12/12/2014</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EA245A4-5FBA-4205-BC31-3036592EAD1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34378C-EBB9-4529-A4E6-BF0257FE5264}" type="datetimeFigureOut">
              <a:rPr lang="en-GB" smtClean="0"/>
              <a:t>12/12/2014</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EA245A4-5FBA-4205-BC31-3036592EAD1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34378C-EBB9-4529-A4E6-BF0257FE5264}" type="datetimeFigureOut">
              <a:rPr lang="en-GB" smtClean="0"/>
              <a:t>12/12/2014</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EA245A4-5FBA-4205-BC31-3036592EAD1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hyperlink" Target="http://wm.gc.adventist.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16216" y="27422"/>
            <a:ext cx="2520280" cy="1015663"/>
          </a:xfrm>
          <a:prstGeom prst="rect">
            <a:avLst/>
          </a:prstGeom>
          <a:noFill/>
        </p:spPr>
        <p:txBody>
          <a:bodyPr wrap="square" rtlCol="0">
            <a:spAutoFit/>
          </a:bodyPr>
          <a:lstStyle/>
          <a:p>
            <a:pPr algn="ctr"/>
            <a:r>
              <a:rPr lang="hu-HU" sz="2000" dirty="0" smtClean="0">
                <a:latin typeface="Georgia" panose="02040502050405020303" pitchFamily="18" charset="0"/>
              </a:rPr>
              <a:t>A NŐI </a:t>
            </a:r>
            <a:r>
              <a:rPr lang="hu-HU" sz="2000" dirty="0" smtClean="0">
                <a:latin typeface="Georgia" panose="02040502050405020303" pitchFamily="18" charset="0"/>
              </a:rPr>
              <a:t>SZ</a:t>
            </a:r>
            <a:r>
              <a:rPr lang="hu-HU" sz="2000" dirty="0" smtClean="0">
                <a:latin typeface="Georgia" panose="02040502050405020303" pitchFamily="18" charset="0"/>
              </a:rPr>
              <a:t>OLGÁLATOK FILOZÓFIÁJA</a:t>
            </a:r>
            <a:endParaRPr lang="en-GB" sz="2000" dirty="0">
              <a:latin typeface="Georgia" panose="02040502050405020303" pitchFamily="18" charset="0"/>
            </a:endParaRPr>
          </a:p>
        </p:txBody>
      </p:sp>
      <p:sp>
        <p:nvSpPr>
          <p:cNvPr id="5" name="TextBox 4"/>
          <p:cNvSpPr txBox="1"/>
          <p:nvPr/>
        </p:nvSpPr>
        <p:spPr>
          <a:xfrm>
            <a:off x="6516216" y="2852936"/>
            <a:ext cx="2520280" cy="3816429"/>
          </a:xfrm>
          <a:prstGeom prst="rect">
            <a:avLst/>
          </a:prstGeom>
          <a:noFill/>
        </p:spPr>
        <p:txBody>
          <a:bodyPr wrap="square" rtlCol="0">
            <a:spAutoFit/>
          </a:bodyPr>
          <a:lstStyle/>
          <a:p>
            <a:pPr algn="ctr"/>
            <a:r>
              <a:rPr lang="hu-HU" altLang="en-US" sz="2400" dirty="0" smtClean="0">
                <a:latin typeface="Georgia" panose="02040502050405020303" pitchFamily="18" charset="0"/>
              </a:rPr>
              <a:t>Írta</a:t>
            </a:r>
            <a:endParaRPr lang="en-US" altLang="en-US" sz="2400" dirty="0" smtClean="0">
              <a:solidFill>
                <a:schemeClr val="tx1"/>
              </a:solidFill>
              <a:latin typeface="Georgia" panose="02040502050405020303" pitchFamily="18" charset="0"/>
            </a:endParaRPr>
          </a:p>
          <a:p>
            <a:pPr algn="ctr"/>
            <a:r>
              <a:rPr lang="en-US" altLang="en-US" sz="2400" dirty="0" err="1" smtClean="0">
                <a:solidFill>
                  <a:schemeClr val="tx1"/>
                </a:solidFill>
                <a:latin typeface="Georgia" panose="02040502050405020303" pitchFamily="18" charset="0"/>
              </a:rPr>
              <a:t>Ardis</a:t>
            </a:r>
            <a:r>
              <a:rPr lang="en-US" altLang="en-US" sz="2400" dirty="0" smtClean="0">
                <a:solidFill>
                  <a:schemeClr val="tx1"/>
                </a:solidFill>
                <a:latin typeface="Georgia" panose="02040502050405020303" pitchFamily="18" charset="0"/>
              </a:rPr>
              <a:t> Dick </a:t>
            </a:r>
            <a:r>
              <a:rPr lang="en-US" altLang="en-US" sz="2400" dirty="0" err="1" smtClean="0">
                <a:solidFill>
                  <a:schemeClr val="tx1"/>
                </a:solidFill>
                <a:latin typeface="Georgia" panose="02040502050405020303" pitchFamily="18" charset="0"/>
              </a:rPr>
              <a:t>Stenbakken</a:t>
            </a:r>
            <a:endParaRPr lang="en-US" altLang="en-US" sz="2400" dirty="0" smtClean="0">
              <a:solidFill>
                <a:schemeClr val="tx1"/>
              </a:solidFill>
              <a:latin typeface="Georgia" panose="02040502050405020303" pitchFamily="18" charset="0"/>
            </a:endParaRPr>
          </a:p>
          <a:p>
            <a:pPr algn="ctr"/>
            <a:endParaRPr lang="en-US" altLang="en-US" sz="2000" dirty="0" smtClean="0"/>
          </a:p>
          <a:p>
            <a:pPr algn="ctr"/>
            <a:r>
              <a:rPr lang="hu-HU" altLang="en-US" sz="2000" dirty="0" smtClean="0">
                <a:latin typeface="Georgia" panose="02040502050405020303" pitchFamily="18" charset="0"/>
              </a:rPr>
              <a:t>Női Szolgálatok </a:t>
            </a:r>
            <a:r>
              <a:rPr lang="hu-HU" altLang="en-US" sz="2000" dirty="0">
                <a:latin typeface="Georgia" panose="02040502050405020303" pitchFamily="18" charset="0"/>
              </a:rPr>
              <a:t>V</a:t>
            </a:r>
            <a:r>
              <a:rPr lang="hu-HU" altLang="en-US" sz="2000" dirty="0" smtClean="0">
                <a:latin typeface="Georgia" panose="02040502050405020303" pitchFamily="18" charset="0"/>
              </a:rPr>
              <a:t>ezetői </a:t>
            </a:r>
            <a:r>
              <a:rPr lang="hu-HU" altLang="en-US" sz="2000" dirty="0">
                <a:latin typeface="Georgia" panose="02040502050405020303" pitchFamily="18" charset="0"/>
              </a:rPr>
              <a:t>K</a:t>
            </a:r>
            <a:r>
              <a:rPr lang="hu-HU" altLang="en-US" sz="2000" dirty="0" smtClean="0">
                <a:latin typeface="Georgia" panose="02040502050405020303" pitchFamily="18" charset="0"/>
              </a:rPr>
              <a:t>épzés 2. szint</a:t>
            </a:r>
          </a:p>
          <a:p>
            <a:pPr algn="ctr"/>
            <a:endParaRPr lang="hu-HU" altLang="en-US" dirty="0"/>
          </a:p>
          <a:p>
            <a:pPr algn="ctr"/>
            <a:endParaRPr lang="hu-HU" altLang="en-US" dirty="0" smtClean="0">
              <a:latin typeface="Georgia" panose="02040502050405020303" pitchFamily="18" charset="0"/>
            </a:endParaRPr>
          </a:p>
          <a:p>
            <a:pPr algn="ctr"/>
            <a:r>
              <a:rPr lang="en-US" altLang="en-US" dirty="0" err="1" smtClean="0">
                <a:latin typeface="Georgia" panose="02040502050405020303" pitchFamily="18" charset="0"/>
              </a:rPr>
              <a:t>Gener</a:t>
            </a:r>
            <a:r>
              <a:rPr lang="hu-HU" altLang="en-US" dirty="0" smtClean="0">
                <a:latin typeface="Georgia" panose="02040502050405020303" pitchFamily="18" charset="0"/>
              </a:rPr>
              <a:t>á</a:t>
            </a:r>
            <a:r>
              <a:rPr lang="en-US" altLang="en-US" dirty="0" smtClean="0">
                <a:latin typeface="Georgia" panose="02040502050405020303" pitchFamily="18" charset="0"/>
              </a:rPr>
              <a:t>l </a:t>
            </a:r>
            <a:r>
              <a:rPr lang="hu-HU" altLang="en-US" dirty="0">
                <a:latin typeface="Georgia" panose="02040502050405020303" pitchFamily="18" charset="0"/>
              </a:rPr>
              <a:t>K</a:t>
            </a:r>
            <a:r>
              <a:rPr lang="en-US" altLang="en-US" dirty="0" err="1" smtClean="0">
                <a:latin typeface="Georgia" panose="02040502050405020303" pitchFamily="18" charset="0"/>
              </a:rPr>
              <a:t>onferenc</a:t>
            </a:r>
            <a:r>
              <a:rPr lang="hu-HU" altLang="en-US" dirty="0" err="1" smtClean="0">
                <a:latin typeface="Georgia" panose="02040502050405020303" pitchFamily="18" charset="0"/>
              </a:rPr>
              <a:t>ia</a:t>
            </a:r>
            <a:r>
              <a:rPr lang="en-US" altLang="en-US" dirty="0" smtClean="0">
                <a:latin typeface="Georgia" panose="02040502050405020303" pitchFamily="18" charset="0"/>
              </a:rPr>
              <a:t> </a:t>
            </a:r>
            <a:endParaRPr lang="en-US" altLang="en-US" dirty="0">
              <a:latin typeface="Georgia" panose="02040502050405020303" pitchFamily="18" charset="0"/>
            </a:endParaRPr>
          </a:p>
          <a:p>
            <a:pPr algn="ctr"/>
            <a:r>
              <a:rPr lang="hu-HU" dirty="0" smtClean="0">
                <a:latin typeface="Georgia" panose="02040502050405020303" pitchFamily="18" charset="0"/>
              </a:rPr>
              <a:t>Női Szolgálatok Osztálya</a:t>
            </a:r>
            <a:endParaRPr lang="en-GB" dirty="0">
              <a:latin typeface="Georgia" panose="02040502050405020303" pitchFamily="18" charset="0"/>
            </a:endParaRPr>
          </a:p>
        </p:txBody>
      </p:sp>
      <p:sp>
        <p:nvSpPr>
          <p:cNvPr id="2" name="Szövegdoboz 1"/>
          <p:cNvSpPr txBox="1"/>
          <p:nvPr/>
        </p:nvSpPr>
        <p:spPr>
          <a:xfrm>
            <a:off x="323528" y="4991983"/>
            <a:ext cx="5697394" cy="954107"/>
          </a:xfrm>
          <a:prstGeom prst="rect">
            <a:avLst/>
          </a:prstGeom>
          <a:noFill/>
        </p:spPr>
        <p:txBody>
          <a:bodyPr wrap="none" rtlCol="0">
            <a:spAutoFit/>
          </a:bodyPr>
          <a:lstStyle/>
          <a:p>
            <a:pPr algn="ctr"/>
            <a:r>
              <a:rPr lang="hu-HU" altLang="en-US" sz="2800" b="1" dirty="0">
                <a:solidFill>
                  <a:schemeClr val="bg1"/>
                </a:solidFill>
                <a:latin typeface="Georgia" panose="02040502050405020303" pitchFamily="18" charset="0"/>
              </a:rPr>
              <a:t>A Női Szolgálatok </a:t>
            </a:r>
            <a:r>
              <a:rPr lang="hu-HU" altLang="en-US" sz="2800" b="1" dirty="0" smtClean="0">
                <a:solidFill>
                  <a:schemeClr val="bg1"/>
                </a:solidFill>
                <a:latin typeface="Georgia" panose="02040502050405020303" pitchFamily="18" charset="0"/>
              </a:rPr>
              <a:t>szerepének </a:t>
            </a:r>
          </a:p>
          <a:p>
            <a:pPr algn="ctr"/>
            <a:r>
              <a:rPr lang="hu-HU" altLang="en-US" sz="2800" b="1" dirty="0" smtClean="0">
                <a:solidFill>
                  <a:schemeClr val="bg1"/>
                </a:solidFill>
                <a:latin typeface="Georgia" panose="02040502050405020303" pitchFamily="18" charset="0"/>
              </a:rPr>
              <a:t>és </a:t>
            </a:r>
            <a:r>
              <a:rPr lang="hu-HU" altLang="en-US" sz="2800" b="1" dirty="0">
                <a:solidFill>
                  <a:schemeClr val="bg1"/>
                </a:solidFill>
                <a:latin typeface="Georgia" panose="02040502050405020303" pitchFamily="18" charset="0"/>
              </a:rPr>
              <a:t>céljainak a </a:t>
            </a:r>
            <a:r>
              <a:rPr lang="hu-HU" altLang="en-US" sz="2800" b="1" dirty="0" smtClean="0">
                <a:solidFill>
                  <a:schemeClr val="bg1"/>
                </a:solidFill>
                <a:latin typeface="Georgia" panose="02040502050405020303" pitchFamily="18" charset="0"/>
              </a:rPr>
              <a:t>filozófiája </a:t>
            </a:r>
            <a:endParaRPr lang="hu-HU" altLang="en-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485828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55516" y="2276872"/>
            <a:ext cx="3319689" cy="2448271"/>
          </a:xfrm>
        </p:spPr>
      </p:pic>
      <p:sp>
        <p:nvSpPr>
          <p:cNvPr id="4" name="Text Placeholder 3"/>
          <p:cNvSpPr>
            <a:spLocks noGrp="1"/>
          </p:cNvSpPr>
          <p:nvPr>
            <p:ph type="body" sz="half" idx="2"/>
          </p:nvPr>
        </p:nvSpPr>
        <p:spPr>
          <a:xfrm rot="-60000">
            <a:off x="1009488" y="792024"/>
            <a:ext cx="3176339" cy="5229392"/>
          </a:xfrm>
        </p:spPr>
        <p:txBody>
          <a:bodyPr>
            <a:normAutofit/>
          </a:bodyPr>
          <a:lstStyle/>
          <a:p>
            <a:r>
              <a:rPr lang="hu-HU" altLang="en-US" sz="2000" dirty="0" smtClean="0">
                <a:latin typeface="Arial" panose="020B0604020202020204" pitchFamily="34" charset="0"/>
                <a:cs typeface="Arial" panose="020B0604020202020204" pitchFamily="34" charset="0"/>
              </a:rPr>
              <a:t>A </a:t>
            </a:r>
            <a:r>
              <a:rPr lang="hu-HU" altLang="en-US" sz="2000" dirty="0">
                <a:latin typeface="Arial" panose="020B0604020202020204" pitchFamily="34" charset="0"/>
                <a:cs typeface="Arial" panose="020B0604020202020204" pitchFamily="34" charset="0"/>
              </a:rPr>
              <a:t>N</a:t>
            </a:r>
            <a:r>
              <a:rPr lang="hu-HU" altLang="en-US" sz="2000" dirty="0" smtClean="0">
                <a:latin typeface="Arial" panose="020B0604020202020204" pitchFamily="34" charset="0"/>
                <a:cs typeface="Arial" panose="020B0604020202020204" pitchFamily="34" charset="0"/>
              </a:rPr>
              <a:t>ői Szolgálatok elsődleges célja, hogy táplálja, segítse és támogassa a nőket keresztény életükben, mint Krisztus tanítványai és a világegyház tagjai</a:t>
            </a:r>
            <a:r>
              <a:rPr lang="en-US" altLang="en-US" sz="2000" dirty="0" smtClean="0">
                <a:latin typeface="Arial" panose="020B0604020202020204" pitchFamily="34" charset="0"/>
                <a:cs typeface="Arial" panose="020B0604020202020204" pitchFamily="34" charset="0"/>
              </a:rPr>
              <a:t>.  </a:t>
            </a:r>
            <a:r>
              <a:rPr lang="hu-HU" altLang="en-US" sz="2000" dirty="0" smtClean="0">
                <a:latin typeface="Arial" panose="020B0604020202020204" pitchFamily="34" charset="0"/>
                <a:cs typeface="Arial" panose="020B0604020202020204" pitchFamily="34" charset="0"/>
              </a:rPr>
              <a:t>Együttműködésben az adminisztrációs egységekkel és más osztályokkal egy globális evangélizációs stratégiát fejleszt ki és képzést nyújt a nők számára, hogy felemelhessék Jézust az egyházban és a világban.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277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6016" y="1124744"/>
            <a:ext cx="3504671" cy="4536504"/>
          </a:xfrm>
        </p:spPr>
      </p:pic>
      <p:sp>
        <p:nvSpPr>
          <p:cNvPr id="4" name="Text Placeholder 3"/>
          <p:cNvSpPr>
            <a:spLocks noGrp="1"/>
          </p:cNvSpPr>
          <p:nvPr>
            <p:ph type="body" sz="half" idx="2"/>
          </p:nvPr>
        </p:nvSpPr>
        <p:spPr>
          <a:xfrm rot="-60000">
            <a:off x="1008263" y="788030"/>
            <a:ext cx="3491082" cy="5094195"/>
          </a:xfrm>
        </p:spPr>
        <p:txBody>
          <a:bodyPr>
            <a:noAutofit/>
          </a:bodyPr>
          <a:lstStyle/>
          <a:p>
            <a:r>
              <a:rPr lang="hu-HU" altLang="en-US" sz="2000" dirty="0" smtClean="0">
                <a:latin typeface="Arial" charset="0"/>
              </a:rPr>
              <a:t>A Női Szolgálatok Osztálya  6 kritikus problémára összpontosít, amelyek világszerte megakadályozzák a nőket, hogy elérjék teljes potenciáljukat</a:t>
            </a:r>
            <a:r>
              <a:rPr lang="en-US" altLang="en-US" sz="2000" dirty="0" smtClean="0">
                <a:latin typeface="Arial" charset="0"/>
              </a:rPr>
              <a:t>: </a:t>
            </a:r>
            <a:r>
              <a:rPr lang="hu-HU" altLang="en-US" sz="2000" dirty="0" smtClean="0">
                <a:latin typeface="Arial" charset="0"/>
              </a:rPr>
              <a:t>írástudatlanság</a:t>
            </a:r>
            <a:r>
              <a:rPr lang="en-US" altLang="en-US" sz="2000" dirty="0" smtClean="0">
                <a:latin typeface="Arial" charset="0"/>
              </a:rPr>
              <a:t>, </a:t>
            </a:r>
            <a:r>
              <a:rPr lang="hu-HU" altLang="en-US" sz="2000" dirty="0" smtClean="0">
                <a:latin typeface="Arial" charset="0"/>
              </a:rPr>
              <a:t>szegénység</a:t>
            </a:r>
            <a:r>
              <a:rPr lang="en-US" altLang="en-US" sz="2000" dirty="0" smtClean="0">
                <a:latin typeface="Arial" charset="0"/>
              </a:rPr>
              <a:t>, </a:t>
            </a:r>
            <a:r>
              <a:rPr lang="hu-HU" altLang="en-US" sz="2000" dirty="0" smtClean="0">
                <a:latin typeface="Arial" charset="0"/>
              </a:rPr>
              <a:t>egészséggel kapcsolatos kockázatok</a:t>
            </a:r>
            <a:r>
              <a:rPr lang="en-US" altLang="en-US" sz="2000" dirty="0" smtClean="0">
                <a:latin typeface="Arial" charset="0"/>
              </a:rPr>
              <a:t>, </a:t>
            </a:r>
            <a:r>
              <a:rPr lang="hu-HU" altLang="en-US" sz="2000" dirty="0" smtClean="0">
                <a:latin typeface="Arial" charset="0"/>
              </a:rPr>
              <a:t>erőszak</a:t>
            </a:r>
            <a:r>
              <a:rPr lang="en-US" altLang="en-US" sz="2000" dirty="0" smtClean="0">
                <a:latin typeface="Arial" charset="0"/>
              </a:rPr>
              <a:t>, </a:t>
            </a:r>
            <a:r>
              <a:rPr lang="hu-HU" altLang="en-US" sz="2000" dirty="0" smtClean="0">
                <a:latin typeface="Arial" charset="0"/>
              </a:rPr>
              <a:t>a munkanap hossza és a nem megfelelő munkakörülmények, a képzés és </a:t>
            </a:r>
            <a:r>
              <a:rPr lang="hu-HU" altLang="en-US" sz="2000" dirty="0" err="1" smtClean="0">
                <a:latin typeface="Arial" charset="0"/>
              </a:rPr>
              <a:t>mentorálás</a:t>
            </a:r>
            <a:r>
              <a:rPr lang="hu-HU" altLang="en-US" sz="2000" dirty="0" smtClean="0">
                <a:latin typeface="Arial" charset="0"/>
              </a:rPr>
              <a:t> szükségessége</a:t>
            </a:r>
            <a:r>
              <a:rPr lang="en-US" altLang="en-US" sz="2000" dirty="0" smtClean="0">
                <a:latin typeface="Arial" charset="0"/>
              </a:rPr>
              <a:t> </a:t>
            </a:r>
            <a:r>
              <a:rPr lang="hu-HU" altLang="en-US" sz="2000" dirty="0" smtClean="0">
                <a:latin typeface="Arial" charset="0"/>
              </a:rPr>
              <a:t> az egyház missziójába való hatékony bekapcsolódás érdekében. </a:t>
            </a:r>
            <a:endParaRPr lang="en-GB" sz="2000" dirty="0"/>
          </a:p>
        </p:txBody>
      </p:sp>
    </p:spTree>
    <p:extLst>
      <p:ext uri="{BB962C8B-B14F-4D97-AF65-F5344CB8AC3E}">
        <p14:creationId xmlns:p14="http://schemas.microsoft.com/office/powerpoint/2010/main" val="2975083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5"/>
          <p:cNvSpPr>
            <a:spLocks noChangeShapeType="1"/>
          </p:cNvSpPr>
          <p:nvPr/>
        </p:nvSpPr>
        <p:spPr bwMode="auto">
          <a:xfrm flipH="1">
            <a:off x="6843685" y="3964605"/>
            <a:ext cx="1905000" cy="2514600"/>
          </a:xfrm>
          <a:prstGeom prst="line">
            <a:avLst/>
          </a:prstGeom>
          <a:noFill/>
          <a:ln w="76200">
            <a:solidFill>
              <a:srgbClr val="CC0000"/>
            </a:solidFill>
            <a:round/>
            <a:headEnd/>
            <a:tailEnd/>
          </a:ln>
          <a:effectLst>
            <a:outerShdw dist="35921" dir="2700000" algn="ctr" rotWithShape="0">
              <a:srgbClr val="800000">
                <a:alpha val="50000"/>
              </a:srgbClr>
            </a:outerShdw>
          </a:effectLst>
          <a:extLst>
            <a:ext uri="{909E8E84-426E-40DD-AFC4-6F175D3DCCD1}">
              <a14:hiddenFill xmlns:a14="http://schemas.microsoft.com/office/drawing/2010/main">
                <a:noFill/>
              </a14:hiddenFill>
            </a:ext>
          </a:extLst>
        </p:spPr>
        <p:txBody>
          <a:bodyPr/>
          <a:lstStyle/>
          <a:p>
            <a:endParaRPr lang="en-GB"/>
          </a:p>
        </p:txBody>
      </p:sp>
      <p:sp>
        <p:nvSpPr>
          <p:cNvPr id="14339" name="Rectangle 2"/>
          <p:cNvSpPr>
            <a:spLocks noGrp="1" noChangeArrowheads="1"/>
          </p:cNvSpPr>
          <p:nvPr>
            <p:ph type="ctrTitle"/>
          </p:nvPr>
        </p:nvSpPr>
        <p:spPr>
          <a:xfrm>
            <a:off x="827584" y="1556792"/>
            <a:ext cx="7200800" cy="945232"/>
          </a:xfrm>
        </p:spPr>
        <p:txBody>
          <a:bodyPr>
            <a:normAutofit fontScale="90000"/>
          </a:bodyPr>
          <a:lstStyle/>
          <a:p>
            <a:pPr eaLnBrk="1" hangingPunct="1"/>
            <a:r>
              <a:rPr lang="en-US" altLang="en-US" sz="4800" dirty="0" smtClean="0"/>
              <a:t>FW 20 15 </a:t>
            </a:r>
            <a:r>
              <a:rPr lang="hu-HU" altLang="en-US" dirty="0" smtClean="0"/>
              <a:t>A vezető felelősségi területe</a:t>
            </a:r>
            <a:endParaRPr lang="en-US" altLang="en-US" sz="4800" dirty="0" smtClean="0"/>
          </a:p>
        </p:txBody>
      </p:sp>
      <p:sp>
        <p:nvSpPr>
          <p:cNvPr id="22531" name="Rectangle 3"/>
          <p:cNvSpPr>
            <a:spLocks noGrp="1" noChangeArrowheads="1"/>
          </p:cNvSpPr>
          <p:nvPr>
            <p:ph type="subTitle" idx="1"/>
          </p:nvPr>
        </p:nvSpPr>
        <p:spPr>
          <a:xfrm>
            <a:off x="1403648" y="2438400"/>
            <a:ext cx="6768752" cy="3962400"/>
          </a:xfrm>
        </p:spPr>
        <p:txBody>
          <a:bodyPr/>
          <a:lstStyle/>
          <a:p>
            <a:pPr eaLnBrk="1" hangingPunct="1"/>
            <a:r>
              <a:rPr lang="hu-HU" altLang="en-US" dirty="0" smtClean="0"/>
              <a:t>A vezetőnek képviselnie kell az osztály céljait és programjait</a:t>
            </a:r>
            <a:r>
              <a:rPr lang="hu-HU" altLang="en-US" dirty="0"/>
              <a:t> </a:t>
            </a:r>
            <a:r>
              <a:rPr lang="hu-HU" altLang="en-US" dirty="0" smtClean="0"/>
              <a:t>az egyház adminisztratív egységei előtt</a:t>
            </a:r>
            <a:r>
              <a:rPr lang="hu-HU" altLang="en-US" sz="2400" dirty="0" smtClean="0"/>
              <a:t>;</a:t>
            </a:r>
            <a:r>
              <a:rPr lang="en-US" altLang="en-US" sz="2400" dirty="0" smtClean="0"/>
              <a:t> </a:t>
            </a:r>
            <a:r>
              <a:rPr lang="hu-HU" altLang="en-US" sz="2400" dirty="0" smtClean="0"/>
              <a:t>ugyanakkor az adminisztratív egységek nézeteit képviselnie kell  az osztály munkatársai számára, összekötő kapocsként szolgálva más osztályok és a Női Szolgálatok Osztálya között. </a:t>
            </a:r>
            <a:endParaRPr lang="en-US" altLang="en-US" sz="2400" dirty="0" smtClean="0"/>
          </a:p>
        </p:txBody>
      </p:sp>
      <p:sp>
        <p:nvSpPr>
          <p:cNvPr id="22534" name="Line 6"/>
          <p:cNvSpPr>
            <a:spLocks noChangeShapeType="1"/>
          </p:cNvSpPr>
          <p:nvPr/>
        </p:nvSpPr>
        <p:spPr bwMode="auto">
          <a:xfrm>
            <a:off x="7884368" y="4085924"/>
            <a:ext cx="1066800" cy="609600"/>
          </a:xfrm>
          <a:prstGeom prst="line">
            <a:avLst/>
          </a:prstGeom>
          <a:noFill/>
          <a:ln w="76200">
            <a:solidFill>
              <a:srgbClr val="CC0000"/>
            </a:solidFill>
            <a:round/>
            <a:headEnd/>
            <a:tailEnd/>
          </a:ln>
          <a:effectLst>
            <a:outerShdw dist="89803" dir="2700000" algn="ctr" rotWithShape="0">
              <a:srgbClr val="800000">
                <a:alpha val="50000"/>
              </a:srgbClr>
            </a:outerShdw>
          </a:effectLst>
          <a:extLst>
            <a:ext uri="{909E8E84-426E-40DD-AFC4-6F175D3DCCD1}">
              <a14:hiddenFill xmlns:a14="http://schemas.microsoft.com/office/drawing/2010/main">
                <a:noFill/>
              </a14:hiddenFill>
            </a:ext>
          </a:extLst>
        </p:spPr>
        <p:txBody>
          <a:bodyPr/>
          <a:lstStyle/>
          <a:p>
            <a:endParaRPr lang="en-GB"/>
          </a:p>
        </p:txBody>
      </p:sp>
      <p:pic>
        <p:nvPicPr>
          <p:cNvPr id="22532" name="Picture 4" descr="nourenj_[1]"/>
          <p:cNvPicPr>
            <a:picLocks noChangeAspect="1" noChangeArrowheads="1"/>
          </p:cNvPicPr>
          <p:nvPr/>
        </p:nvPicPr>
        <p:blipFill>
          <a:blip r:embed="rId3" cstate="print">
            <a:extLst>
              <a:ext uri="{28A0092B-C50C-407E-A947-70E740481C1C}">
                <a14:useLocalDpi xmlns:a14="http://schemas.microsoft.com/office/drawing/2010/main" val="0"/>
              </a:ext>
            </a:extLst>
          </a:blip>
          <a:srcRect r="21246" b="32339"/>
          <a:stretch>
            <a:fillRect/>
          </a:stretch>
        </p:blipFill>
        <p:spPr bwMode="auto">
          <a:xfrm>
            <a:off x="5658298" y="4775533"/>
            <a:ext cx="1202507" cy="1557106"/>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342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500" fill="hold"/>
                                        <p:tgtEl>
                                          <p:spTgt spid="22534"/>
                                        </p:tgtEl>
                                        <p:attrNameLst>
                                          <p:attrName>ppt_w</p:attrName>
                                        </p:attrNameLst>
                                      </p:cBhvr>
                                      <p:tavLst>
                                        <p:tav tm="0">
                                          <p:val>
                                            <p:fltVal val="0"/>
                                          </p:val>
                                        </p:tav>
                                        <p:tav tm="100000">
                                          <p:val>
                                            <p:strVal val="#ppt_w"/>
                                          </p:val>
                                        </p:tav>
                                      </p:tavLst>
                                    </p:anim>
                                    <p:anim calcmode="lin" valueType="num">
                                      <p:cBhvr>
                                        <p:cTn id="8" dur="500" fill="hold"/>
                                        <p:tgtEl>
                                          <p:spTgt spid="22534"/>
                                        </p:tgtEl>
                                        <p:attrNameLst>
                                          <p:attrName>ppt_h</p:attrName>
                                        </p:attrNameLst>
                                      </p:cBhvr>
                                      <p:tavLst>
                                        <p:tav tm="0">
                                          <p:val>
                                            <p:fltVal val="0"/>
                                          </p:val>
                                        </p:tav>
                                        <p:tav tm="100000">
                                          <p:val>
                                            <p:strVal val="#ppt_h"/>
                                          </p:val>
                                        </p:tav>
                                      </p:tavLst>
                                    </p:anim>
                                    <p:animEffect transition="in" filter="fade">
                                      <p:cBhvr>
                                        <p:cTn id="9" dur="500"/>
                                        <p:tgtEl>
                                          <p:spTgt spid="22534"/>
                                        </p:tgtEl>
                                      </p:cBhvr>
                                    </p:animEffect>
                                  </p:childTnLst>
                                </p:cTn>
                              </p:par>
                              <p:par>
                                <p:cTn id="10" presetID="4" presetClass="entr" presetSubtype="32" fill="hold" nodeType="with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ox(out)">
                                      <p:cBhvr>
                                        <p:cTn id="12" dur="500"/>
                                        <p:tgtEl>
                                          <p:spTgt spid="22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531">
                                            <p:txEl>
                                              <p:pRg st="0" end="0"/>
                                            </p:txEl>
                                          </p:spTgt>
                                        </p:tgtEl>
                                        <p:attrNameLst>
                                          <p:attrName>style.visibility</p:attrName>
                                        </p:attrNameLst>
                                      </p:cBhvr>
                                      <p:to>
                                        <p:strVal val="visible"/>
                                      </p:to>
                                    </p:set>
                                    <p:animEffect transition="in" filter="dissolve">
                                      <p:cBhvr>
                                        <p:cTn id="1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04664" y="473772"/>
            <a:ext cx="11665295" cy="545976"/>
          </a:xfrm>
        </p:spPr>
        <p:txBody>
          <a:bodyPr>
            <a:noAutofit/>
          </a:bodyPr>
          <a:lstStyle/>
          <a:p>
            <a:pPr eaLnBrk="1" hangingPunct="1"/>
            <a:r>
              <a:rPr lang="hu-HU" altLang="en-US" sz="3200" b="1" dirty="0" smtClean="0"/>
              <a:t>A Női Szolgálatok </a:t>
            </a:r>
            <a:br>
              <a:rPr lang="hu-HU" altLang="en-US" sz="3200" b="1" dirty="0" smtClean="0"/>
            </a:br>
            <a:r>
              <a:rPr lang="hu-HU" altLang="en-US" sz="3200" b="1" dirty="0" smtClean="0"/>
              <a:t>bizottsága</a:t>
            </a:r>
            <a:endParaRPr lang="en-US" altLang="en-US" sz="3200" b="1" dirty="0" smtClean="0"/>
          </a:p>
        </p:txBody>
      </p:sp>
      <p:pic>
        <p:nvPicPr>
          <p:cNvPr id="15363" name="Picture 5" descr="focbkqb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252078"/>
            <a:ext cx="1177873" cy="1452976"/>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89803" dir="2700000" algn="ctr" rotWithShape="0">
                    <a:srgbClr val="CC0000"/>
                  </a:outerShdw>
                </a:effectLst>
              </a14:hiddenEffects>
            </a:ext>
          </a:extLst>
        </p:spPr>
      </p:pic>
      <p:sp>
        <p:nvSpPr>
          <p:cNvPr id="15364" name="Rectangle 3"/>
          <p:cNvSpPr>
            <a:spLocks noGrp="1" noChangeArrowheads="1"/>
          </p:cNvSpPr>
          <p:nvPr>
            <p:ph type="subTitle" idx="1"/>
          </p:nvPr>
        </p:nvSpPr>
        <p:spPr>
          <a:xfrm>
            <a:off x="1259632" y="1372746"/>
            <a:ext cx="6725168" cy="5410200"/>
          </a:xfrm>
        </p:spPr>
        <p:txBody>
          <a:bodyPr>
            <a:normAutofit/>
          </a:bodyPr>
          <a:lstStyle/>
          <a:p>
            <a:pPr algn="l" eaLnBrk="1" hangingPunct="1"/>
            <a:r>
              <a:rPr lang="hu-HU" altLang="en-US" dirty="0" smtClean="0"/>
              <a:t>A Női Szolgálatok vezetője együtt dolgozik a gyülekezet lelkészével és bizottságával egy Női Szolgálatok bizottság létrehozásában. Így lehetővé téve azt, hogy a gyülekezeten belül a Női Szolgálat szervezetten működjön. Ennek a bizottságnak olyan személyekből kell állnia, akik elkötelezettek a nők szükségletei és szolgálata iránt. A kiegyensúlyozott csapat létrehozása végett a tagoknak változó </a:t>
            </a:r>
            <a:r>
              <a:rPr lang="hu-HU" altLang="en-US" dirty="0" err="1" smtClean="0"/>
              <a:t>tálentumokkal</a:t>
            </a:r>
            <a:r>
              <a:rPr lang="hu-HU" altLang="en-US" dirty="0" smtClean="0"/>
              <a:t> és tapasztalattal kell rendelkezniük. A Női Szolgálatok bizottságának fő </a:t>
            </a:r>
          </a:p>
          <a:p>
            <a:pPr algn="l" eaLnBrk="1" hangingPunct="1"/>
            <a:r>
              <a:rPr lang="hu-HU" altLang="en-US" dirty="0" smtClean="0"/>
              <a:t>felelősségterületei a következők:</a:t>
            </a:r>
            <a:endParaRPr lang="en-US" altLang="en-US" dirty="0" smtClean="0">
              <a:latin typeface="Centaur" pitchFamily="18" charset="0"/>
            </a:endParaRPr>
          </a:p>
        </p:txBody>
      </p:sp>
      <p:pic>
        <p:nvPicPr>
          <p:cNvPr id="53250" name="Picture 2" descr="http://www.wifi-canada.org/wp-content/uploads/2012/07/2wo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333" y="4132890"/>
            <a:ext cx="1685925" cy="1119188"/>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womenslifestyle.com/wp-content/uploads/2012/02/WLMwomenonwhitecou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6553" y="-9324"/>
            <a:ext cx="203744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75277"/>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body" idx="1"/>
          </p:nvPr>
        </p:nvSpPr>
        <p:spPr>
          <a:xfrm>
            <a:off x="827584" y="558061"/>
            <a:ext cx="5832648" cy="6165304"/>
          </a:xfrm>
        </p:spPr>
        <p:txBody>
          <a:bodyPr>
            <a:noAutofit/>
          </a:bodyPr>
          <a:lstStyle/>
          <a:p>
            <a:pPr eaLnBrk="1" hangingPunct="1"/>
            <a:r>
              <a:rPr lang="hu-HU" altLang="en-US" dirty="0" smtClean="0"/>
              <a:t>Felmérni a nők szükségleteit a helyi gyülekezetben és közösségben. Ennek érdekében kérdőíveket, interjúkat lehet készíteni szoros együttműködésben a lelkésszel és a gyülekezet vezetőségével.</a:t>
            </a:r>
          </a:p>
          <a:p>
            <a:pPr eaLnBrk="1" hangingPunct="1"/>
            <a:r>
              <a:rPr lang="hu-HU" altLang="en-US" dirty="0" smtClean="0"/>
              <a:t>Ötletbörzét tartani és stratégiákat kifejleszteni, ugyanakkor együttműködni az egyház más osztályaival a nők szükségleteinek megfelelő programok megszervezése érdekében.</a:t>
            </a:r>
          </a:p>
          <a:p>
            <a:pPr eaLnBrk="1" hangingPunct="1"/>
            <a:r>
              <a:rPr lang="hu-HU" altLang="en-US" dirty="0" smtClean="0"/>
              <a:t>Megtervezni és megvalósítani ezeket a programokat együttműködve a lelkésszel és a gyülekezet vezetésével.  </a:t>
            </a:r>
            <a:endParaRPr lang="en-US" altLang="en-US" dirty="0" smtClean="0">
              <a:solidFill>
                <a:schemeClr val="tx2"/>
              </a:solidFill>
            </a:endParaRPr>
          </a:p>
        </p:txBody>
      </p:sp>
      <p:pic>
        <p:nvPicPr>
          <p:cNvPr id="25610" name="Picture 10" descr="MPj04033480000[1]"/>
          <p:cNvPicPr>
            <a:picLocks noChangeAspect="1" noChangeArrowheads="1"/>
          </p:cNvPicPr>
          <p:nvPr/>
        </p:nvPicPr>
        <p:blipFill>
          <a:blip r:embed="rId3" cstate="print">
            <a:extLst>
              <a:ext uri="{28A0092B-C50C-407E-A947-70E740481C1C}">
                <a14:useLocalDpi xmlns:a14="http://schemas.microsoft.com/office/drawing/2010/main" val="0"/>
              </a:ext>
            </a:extLst>
          </a:blip>
          <a:srcRect l="10526" r="15790"/>
          <a:stretch>
            <a:fillRect/>
          </a:stretch>
        </p:blipFill>
        <p:spPr bwMode="auto">
          <a:xfrm rot="-1182334">
            <a:off x="7555573" y="2124204"/>
            <a:ext cx="1316038" cy="1222375"/>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MPj03861680000[1]"/>
          <p:cNvPicPr>
            <a:picLocks noChangeAspect="1" noChangeArrowheads="1"/>
          </p:cNvPicPr>
          <p:nvPr/>
        </p:nvPicPr>
        <p:blipFill>
          <a:blip r:embed="rId4" cstate="print">
            <a:extLst>
              <a:ext uri="{28A0092B-C50C-407E-A947-70E740481C1C}">
                <a14:useLocalDpi xmlns:a14="http://schemas.microsoft.com/office/drawing/2010/main" val="0"/>
              </a:ext>
            </a:extLst>
          </a:blip>
          <a:srcRect l="2083" r="27083"/>
          <a:stretch>
            <a:fillRect/>
          </a:stretch>
        </p:blipFill>
        <p:spPr bwMode="auto">
          <a:xfrm rot="-1217195">
            <a:off x="7348829" y="5275192"/>
            <a:ext cx="1314450" cy="1220788"/>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nourenj_[1]"/>
          <p:cNvPicPr>
            <a:picLocks noChangeAspect="1" noChangeArrowheads="1"/>
          </p:cNvPicPr>
          <p:nvPr/>
        </p:nvPicPr>
        <p:blipFill>
          <a:blip r:embed="rId5" cstate="print">
            <a:extLst>
              <a:ext uri="{28A0092B-C50C-407E-A947-70E740481C1C}">
                <a14:useLocalDpi xmlns:a14="http://schemas.microsoft.com/office/drawing/2010/main" val="0"/>
              </a:ext>
            </a:extLst>
          </a:blip>
          <a:srcRect r="21246" b="32339"/>
          <a:stretch>
            <a:fillRect/>
          </a:stretch>
        </p:blipFill>
        <p:spPr bwMode="auto">
          <a:xfrm rot="21260590">
            <a:off x="7357810" y="866916"/>
            <a:ext cx="1058863" cy="1371600"/>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MPPH01758J0000[1]"/>
          <p:cNvPicPr>
            <a:picLocks noChangeAspect="1" noChangeArrowheads="1"/>
          </p:cNvPicPr>
          <p:nvPr/>
        </p:nvPicPr>
        <p:blipFill>
          <a:blip r:embed="rId6">
            <a:extLst>
              <a:ext uri="{28A0092B-C50C-407E-A947-70E740481C1C}">
                <a14:useLocalDpi xmlns:a14="http://schemas.microsoft.com/office/drawing/2010/main" val="0"/>
              </a:ext>
            </a:extLst>
          </a:blip>
          <a:srcRect r="8070" b="43478"/>
          <a:stretch>
            <a:fillRect/>
          </a:stretch>
        </p:blipFill>
        <p:spPr bwMode="auto">
          <a:xfrm rot="-1714495">
            <a:off x="7171278" y="3765303"/>
            <a:ext cx="1431925" cy="1330325"/>
          </a:xfrm>
          <a:prstGeom prst="rect">
            <a:avLst/>
          </a:prstGeom>
          <a:noFill/>
          <a:ln>
            <a:noFill/>
          </a:ln>
          <a:effectLst>
            <a:outerShdw dist="56796" dir="3806097"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MPj03168630000[1]"/>
          <p:cNvPicPr>
            <a:picLocks noChangeAspect="1" noChangeArrowheads="1"/>
          </p:cNvPicPr>
          <p:nvPr/>
        </p:nvPicPr>
        <p:blipFill>
          <a:blip r:embed="rId7" cstate="print">
            <a:extLst>
              <a:ext uri="{28A0092B-C50C-407E-A947-70E740481C1C}">
                <a14:useLocalDpi xmlns:a14="http://schemas.microsoft.com/office/drawing/2010/main" val="0"/>
              </a:ext>
            </a:extLst>
          </a:blip>
          <a:srcRect b="6172"/>
          <a:stretch>
            <a:fillRect/>
          </a:stretch>
        </p:blipFill>
        <p:spPr bwMode="auto">
          <a:xfrm rot="-753618">
            <a:off x="6552341" y="2509954"/>
            <a:ext cx="1058863" cy="1497013"/>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33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diamond(in)">
                                      <p:cBhvr>
                                        <p:cTn id="7" dur="2000"/>
                                        <p:tgtEl>
                                          <p:spTgt spid="25611"/>
                                        </p:tgtEl>
                                      </p:cBhvr>
                                    </p:animEffect>
                                  </p:childTnLst>
                                </p:cTn>
                              </p:par>
                              <p:par>
                                <p:cTn id="8" presetID="8" presetClass="entr" presetSubtype="16" fill="hold" nodeType="withEffect">
                                  <p:stCondLst>
                                    <p:cond delay="0"/>
                                  </p:stCondLst>
                                  <p:childTnLst>
                                    <p:set>
                                      <p:cBhvr>
                                        <p:cTn id="9" dur="1" fill="hold">
                                          <p:stCondLst>
                                            <p:cond delay="0"/>
                                          </p:stCondLst>
                                        </p:cTn>
                                        <p:tgtEl>
                                          <p:spTgt spid="25608"/>
                                        </p:tgtEl>
                                        <p:attrNameLst>
                                          <p:attrName>style.visibility</p:attrName>
                                        </p:attrNameLst>
                                      </p:cBhvr>
                                      <p:to>
                                        <p:strVal val="visible"/>
                                      </p:to>
                                    </p:set>
                                    <p:animEffect transition="in" filter="diamond(in)">
                                      <p:cBhvr>
                                        <p:cTn id="10" dur="2000"/>
                                        <p:tgtEl>
                                          <p:spTgt spid="25608"/>
                                        </p:tgtEl>
                                      </p:cBhvr>
                                    </p:animEffect>
                                  </p:childTnLst>
                                </p:cTn>
                              </p:par>
                              <p:par>
                                <p:cTn id="11" presetID="8" presetClass="entr" presetSubtype="16" fill="hold" nodeType="withEffect">
                                  <p:stCondLst>
                                    <p:cond delay="0"/>
                                  </p:stCondLst>
                                  <p:childTnLst>
                                    <p:set>
                                      <p:cBhvr>
                                        <p:cTn id="12" dur="1" fill="hold">
                                          <p:stCondLst>
                                            <p:cond delay="0"/>
                                          </p:stCondLst>
                                        </p:cTn>
                                        <p:tgtEl>
                                          <p:spTgt spid="25610"/>
                                        </p:tgtEl>
                                        <p:attrNameLst>
                                          <p:attrName>style.visibility</p:attrName>
                                        </p:attrNameLst>
                                      </p:cBhvr>
                                      <p:to>
                                        <p:strVal val="visible"/>
                                      </p:to>
                                    </p:set>
                                    <p:animEffect transition="in" filter="diamond(in)">
                                      <p:cBhvr>
                                        <p:cTn id="13" dur="2000"/>
                                        <p:tgtEl>
                                          <p:spTgt spid="25610"/>
                                        </p:tgtEl>
                                      </p:cBhvr>
                                    </p:animEffect>
                                  </p:childTnLst>
                                </p:cTn>
                              </p:par>
                              <p:par>
                                <p:cTn id="14" presetID="8" presetClass="entr" presetSubtype="16" fill="hold" nodeType="withEffect">
                                  <p:stCondLst>
                                    <p:cond delay="0"/>
                                  </p:stCondLst>
                                  <p:childTnLst>
                                    <p:set>
                                      <p:cBhvr>
                                        <p:cTn id="15" dur="1" fill="hold">
                                          <p:stCondLst>
                                            <p:cond delay="0"/>
                                          </p:stCondLst>
                                        </p:cTn>
                                        <p:tgtEl>
                                          <p:spTgt spid="25612"/>
                                        </p:tgtEl>
                                        <p:attrNameLst>
                                          <p:attrName>style.visibility</p:attrName>
                                        </p:attrNameLst>
                                      </p:cBhvr>
                                      <p:to>
                                        <p:strVal val="visible"/>
                                      </p:to>
                                    </p:set>
                                    <p:animEffect transition="in" filter="diamond(in)">
                                      <p:cBhvr>
                                        <p:cTn id="16" dur="2000"/>
                                        <p:tgtEl>
                                          <p:spTgt spid="25612"/>
                                        </p:tgtEl>
                                      </p:cBhvr>
                                    </p:animEffect>
                                  </p:childTnLst>
                                </p:cTn>
                              </p:par>
                              <p:par>
                                <p:cTn id="17" presetID="8" presetClass="entr" presetSubtype="16" fill="hold" nodeType="withEffect">
                                  <p:stCondLst>
                                    <p:cond delay="0"/>
                                  </p:stCondLst>
                                  <p:childTnLst>
                                    <p:set>
                                      <p:cBhvr>
                                        <p:cTn id="18" dur="1" fill="hold">
                                          <p:stCondLst>
                                            <p:cond delay="0"/>
                                          </p:stCondLst>
                                        </p:cTn>
                                        <p:tgtEl>
                                          <p:spTgt spid="25609"/>
                                        </p:tgtEl>
                                        <p:attrNameLst>
                                          <p:attrName>style.visibility</p:attrName>
                                        </p:attrNameLst>
                                      </p:cBhvr>
                                      <p:to>
                                        <p:strVal val="visible"/>
                                      </p:to>
                                    </p:set>
                                    <p:animEffect transition="in" filter="diamond(in)">
                                      <p:cBhvr>
                                        <p:cTn id="19" dur="2000"/>
                                        <p:tgtEl>
                                          <p:spTgt spid="256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25605">
                                            <p:txEl>
                                              <p:pRg st="0" end="0"/>
                                            </p:txEl>
                                          </p:spTgt>
                                        </p:tgtEl>
                                        <p:attrNameLst>
                                          <p:attrName>style.visibility</p:attrName>
                                        </p:attrNameLst>
                                      </p:cBhvr>
                                      <p:to>
                                        <p:strVal val="visible"/>
                                      </p:to>
                                    </p:set>
                                    <p:animEffect transition="in" filter="wipe(up)">
                                      <p:cBhvr>
                                        <p:cTn id="24" dur="1000"/>
                                        <p:tgtEl>
                                          <p:spTgt spid="25605">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5605">
                                            <p:txEl>
                                              <p:pRg st="1" end="1"/>
                                            </p:txEl>
                                          </p:spTgt>
                                        </p:tgtEl>
                                        <p:attrNameLst>
                                          <p:attrName>style.visibility</p:attrName>
                                        </p:attrNameLst>
                                      </p:cBhvr>
                                      <p:to>
                                        <p:strVal val="visible"/>
                                      </p:to>
                                    </p:set>
                                    <p:animEffect transition="in" filter="wipe(up)">
                                      <p:cBhvr>
                                        <p:cTn id="29" dur="1000"/>
                                        <p:tgtEl>
                                          <p:spTgt spid="2560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5605">
                                            <p:txEl>
                                              <p:pRg st="2" end="2"/>
                                            </p:txEl>
                                          </p:spTgt>
                                        </p:tgtEl>
                                        <p:attrNameLst>
                                          <p:attrName>style.visibility</p:attrName>
                                        </p:attrNameLst>
                                      </p:cBhvr>
                                      <p:to>
                                        <p:strVal val="visible"/>
                                      </p:to>
                                    </p:set>
                                    <p:animEffect transition="in" filter="wipe(up)">
                                      <p:cBhvr>
                                        <p:cTn id="34" dur="10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ubTitle" idx="1"/>
          </p:nvPr>
        </p:nvSpPr>
        <p:spPr>
          <a:xfrm>
            <a:off x="1259632" y="1268760"/>
            <a:ext cx="6480720" cy="5284440"/>
          </a:xfrm>
        </p:spPr>
        <p:txBody>
          <a:bodyPr>
            <a:normAutofit/>
          </a:bodyPr>
          <a:lstStyle/>
          <a:p>
            <a:pPr algn="l" eaLnBrk="1" hangingPunct="1"/>
            <a:r>
              <a:rPr lang="hu-HU" altLang="en-US" sz="2400" dirty="0" smtClean="0"/>
              <a:t>Elősegíteni a helyi gyülekezet részvételét a Generál Konferencia/Divízió/</a:t>
            </a:r>
            <a:r>
              <a:rPr lang="hu-HU" altLang="en-US" dirty="0"/>
              <a:t>U</a:t>
            </a:r>
            <a:r>
              <a:rPr lang="hu-HU" altLang="en-US" sz="2400" dirty="0" smtClean="0"/>
              <a:t>nió által  kezdeményezett programokban: </a:t>
            </a:r>
            <a:r>
              <a:rPr lang="en-US" altLang="en-US" sz="2400" dirty="0" smtClean="0"/>
              <a:t> </a:t>
            </a:r>
            <a:endParaRPr lang="hu-HU" altLang="en-US" sz="2400" dirty="0" smtClean="0"/>
          </a:p>
          <a:p>
            <a:pPr marL="342900" indent="-342900" algn="l" eaLnBrk="1" hangingPunct="1">
              <a:buFont typeface="Arial" panose="020B0604020202020204" pitchFamily="34" charset="0"/>
              <a:buChar char="•"/>
            </a:pPr>
            <a:r>
              <a:rPr lang="hu-HU" altLang="en-US" dirty="0" smtClean="0"/>
              <a:t>Nemzetközi Női Imanap, </a:t>
            </a:r>
          </a:p>
          <a:p>
            <a:pPr marL="342900" indent="-342900" algn="l" eaLnBrk="1" hangingPunct="1">
              <a:buFont typeface="Arial" panose="020B0604020202020204" pitchFamily="34" charset="0"/>
              <a:buChar char="•"/>
            </a:pPr>
            <a:r>
              <a:rPr lang="hu-HU" altLang="en-US" sz="2400" dirty="0" smtClean="0"/>
              <a:t>Női Szolgálatok Nap</a:t>
            </a:r>
          </a:p>
          <a:p>
            <a:pPr marL="342900" indent="-342900" algn="l" eaLnBrk="1" hangingPunct="1">
              <a:buFont typeface="Arial" panose="020B0604020202020204" pitchFamily="34" charset="0"/>
              <a:buChar char="•"/>
            </a:pPr>
            <a:r>
              <a:rPr lang="hu-HU" altLang="en-US" dirty="0" smtClean="0"/>
              <a:t>Kiscsoportos szolgálat</a:t>
            </a:r>
          </a:p>
          <a:p>
            <a:pPr algn="l" eaLnBrk="1" hangingPunct="1"/>
            <a:r>
              <a:rPr lang="hu-HU" altLang="en-US" sz="2400" dirty="0" smtClean="0"/>
              <a:t>Ezekhez a programokhoz szükséges információk elérhetőek az Uniók Női Szolgáltok Osztálya által.</a:t>
            </a:r>
            <a:r>
              <a:rPr lang="en-US" altLang="en-US" sz="2400" dirty="0" smtClean="0"/>
              <a:t> </a:t>
            </a:r>
          </a:p>
        </p:txBody>
      </p:sp>
      <p:pic>
        <p:nvPicPr>
          <p:cNvPr id="47106" name="Picture 2" descr="http://adventistwomensministries.org/assets/images/headers/headSub-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4" y="5301208"/>
            <a:ext cx="9164528" cy="13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87394"/>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3568" y="548680"/>
            <a:ext cx="7488832" cy="1143000"/>
          </a:xfrm>
        </p:spPr>
        <p:txBody>
          <a:bodyPr>
            <a:normAutofit/>
          </a:bodyPr>
          <a:lstStyle/>
          <a:p>
            <a:pPr eaLnBrk="1" hangingPunct="1"/>
            <a:r>
              <a:rPr lang="hu-HU" altLang="en-US" dirty="0" smtClean="0"/>
              <a:t>   Küldetés nyilatkozat</a:t>
            </a:r>
            <a:endParaRPr lang="en-GB" altLang="en-US" dirty="0" smtClean="0"/>
          </a:p>
        </p:txBody>
      </p:sp>
      <p:sp>
        <p:nvSpPr>
          <p:cNvPr id="19459" name="Rectangle 3"/>
          <p:cNvSpPr>
            <a:spLocks noGrp="1" noChangeArrowheads="1"/>
          </p:cNvSpPr>
          <p:nvPr>
            <p:ph type="body" idx="1"/>
          </p:nvPr>
        </p:nvSpPr>
        <p:spPr>
          <a:xfrm>
            <a:off x="1547664" y="1600200"/>
            <a:ext cx="6192688" cy="4525963"/>
          </a:xfrm>
        </p:spPr>
        <p:txBody>
          <a:bodyPr>
            <a:normAutofit/>
          </a:bodyPr>
          <a:lstStyle/>
          <a:p>
            <a:pPr algn="ctr" eaLnBrk="1" hangingPunct="1">
              <a:lnSpc>
                <a:spcPct val="90000"/>
              </a:lnSpc>
              <a:buFontTx/>
              <a:buNone/>
            </a:pPr>
            <a:r>
              <a:rPr lang="en-US" altLang="en-US" sz="2800" dirty="0" smtClean="0"/>
              <a:t>	</a:t>
            </a:r>
            <a:endParaRPr lang="hu-HU" altLang="en-US" sz="2800" dirty="0" smtClean="0"/>
          </a:p>
          <a:p>
            <a:pPr algn="ctr" eaLnBrk="1" hangingPunct="1">
              <a:lnSpc>
                <a:spcPct val="90000"/>
              </a:lnSpc>
              <a:buFontTx/>
              <a:buNone/>
            </a:pPr>
            <a:r>
              <a:rPr lang="hu-HU" altLang="en-US" sz="2800" dirty="0" smtClean="0"/>
              <a:t>A Női </a:t>
            </a:r>
            <a:r>
              <a:rPr lang="hu-HU" altLang="en-US" sz="2800" dirty="0"/>
              <a:t>S</a:t>
            </a:r>
            <a:r>
              <a:rPr lang="hu-HU" altLang="en-US" sz="2800" dirty="0" smtClean="0"/>
              <a:t>zolgálatok Osztálya azért létezik, hogy felemelje, bátorítsa és kihívás elé helyezze az adventista nőket, amint Jézus tanítványaivá válnak és egyházának tagjai. </a:t>
            </a:r>
          </a:p>
          <a:p>
            <a:pPr algn="ctr" eaLnBrk="1" hangingPunct="1">
              <a:lnSpc>
                <a:spcPct val="90000"/>
              </a:lnSpc>
              <a:buFontTx/>
              <a:buNone/>
            </a:pPr>
            <a:r>
              <a:rPr lang="hu-HU" altLang="en-US" sz="2800" dirty="0" smtClean="0"/>
              <a:t>A mi küldetésünk, minden keresztényhez hasonlóan az, hogy felemeljük Krisztust az egyházban és a világban.</a:t>
            </a:r>
            <a:endParaRPr lang="en-US" altLang="en-US" sz="2800" dirty="0" smtClean="0"/>
          </a:p>
          <a:p>
            <a:pPr algn="ctr" eaLnBrk="1" hangingPunct="1">
              <a:lnSpc>
                <a:spcPct val="90000"/>
              </a:lnSpc>
              <a:buFontTx/>
              <a:buNone/>
            </a:pPr>
            <a:endParaRPr lang="en-GB" altLang="en-US" sz="2800" dirty="0" smtClean="0"/>
          </a:p>
        </p:txBody>
      </p:sp>
      <p:pic>
        <p:nvPicPr>
          <p:cNvPr id="45058" name="Picture 2" descr="http://www.women.eud.adventist.org/site_data/3573/assets/0016/1795/NurtureEmpower-Outreach_HIG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445224"/>
            <a:ext cx="1679810" cy="1211774"/>
          </a:xfrm>
          <a:prstGeom prst="rect">
            <a:avLst/>
          </a:prstGeom>
          <a:noFill/>
          <a:ln w="38100">
            <a:solidFill>
              <a:schemeClr val="accent6">
                <a:lumMod val="50000"/>
              </a:schemeClr>
            </a:solidFill>
          </a:ln>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92504"/>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512" y="620688"/>
            <a:ext cx="8208912" cy="1143000"/>
          </a:xfrm>
        </p:spPr>
        <p:txBody>
          <a:bodyPr>
            <a:normAutofit/>
          </a:bodyPr>
          <a:lstStyle/>
          <a:p>
            <a:pPr eaLnBrk="1" hangingPunct="1"/>
            <a:r>
              <a:rPr lang="hu-HU" altLang="en-US" dirty="0" smtClean="0"/>
              <a:t>Küldetés nyilatkozat</a:t>
            </a:r>
            <a:endParaRPr lang="en-GB" altLang="en-US" dirty="0" smtClean="0"/>
          </a:p>
        </p:txBody>
      </p:sp>
      <p:sp>
        <p:nvSpPr>
          <p:cNvPr id="20483" name="Rectangle 3"/>
          <p:cNvSpPr>
            <a:spLocks noGrp="1" noChangeArrowheads="1"/>
          </p:cNvSpPr>
          <p:nvPr>
            <p:ph type="body" idx="1"/>
          </p:nvPr>
        </p:nvSpPr>
        <p:spPr>
          <a:xfrm>
            <a:off x="1331640" y="1639341"/>
            <a:ext cx="6624736" cy="4525963"/>
          </a:xfrm>
        </p:spPr>
        <p:txBody>
          <a:bodyPr>
            <a:normAutofit lnSpcReduction="10000"/>
          </a:bodyPr>
          <a:lstStyle/>
          <a:p>
            <a:pPr eaLnBrk="1" hangingPunct="1">
              <a:lnSpc>
                <a:spcPct val="90000"/>
              </a:lnSpc>
            </a:pPr>
            <a:r>
              <a:rPr lang="hu-HU" altLang="en-US" sz="2400" dirty="0" smtClean="0"/>
              <a:t>Felemeljük a nőket, mint felbecsülhetetlen értékkel rendelkező személyeket</a:t>
            </a:r>
          </a:p>
          <a:p>
            <a:pPr eaLnBrk="1" hangingPunct="1">
              <a:lnSpc>
                <a:spcPct val="90000"/>
              </a:lnSpc>
            </a:pPr>
            <a:r>
              <a:rPr lang="hu-HU" altLang="en-US" sz="2400" dirty="0" smtClean="0"/>
              <a:t>Segítsünk nekik elmélyíteni a hitüket</a:t>
            </a:r>
          </a:p>
          <a:p>
            <a:pPr eaLnBrk="1" hangingPunct="1">
              <a:lnSpc>
                <a:spcPct val="90000"/>
              </a:lnSpc>
            </a:pPr>
            <a:r>
              <a:rPr lang="hu-HU" altLang="en-US" dirty="0" smtClean="0"/>
              <a:t>Kapcsolati hálókat építsünk ki</a:t>
            </a:r>
            <a:endParaRPr lang="en-GB" altLang="en-US" sz="2400" dirty="0" smtClean="0"/>
          </a:p>
          <a:p>
            <a:pPr eaLnBrk="1" hangingPunct="1">
              <a:lnSpc>
                <a:spcPct val="90000"/>
              </a:lnSpc>
            </a:pPr>
            <a:r>
              <a:rPr lang="en-GB" altLang="en-US" sz="2400" dirty="0" smtClean="0"/>
              <a:t>Mentor</a:t>
            </a:r>
            <a:r>
              <a:rPr lang="hu-HU" altLang="en-US" sz="2400" dirty="0" smtClean="0"/>
              <a:t>áljuk a fiatal adventista nőket</a:t>
            </a:r>
          </a:p>
          <a:p>
            <a:pPr eaLnBrk="1" hangingPunct="1">
              <a:lnSpc>
                <a:spcPct val="90000"/>
              </a:lnSpc>
            </a:pPr>
            <a:r>
              <a:rPr lang="hu-HU" altLang="en-US" dirty="0" smtClean="0"/>
              <a:t>Foglalkozzunk aggodalmaikkal</a:t>
            </a:r>
            <a:r>
              <a:rPr lang="en-GB" altLang="en-US" sz="2400" dirty="0" smtClean="0"/>
              <a:t> </a:t>
            </a:r>
            <a:endParaRPr lang="hu-HU" altLang="en-US" sz="2400" dirty="0" smtClean="0"/>
          </a:p>
          <a:p>
            <a:pPr eaLnBrk="1" hangingPunct="1">
              <a:lnSpc>
                <a:spcPct val="90000"/>
              </a:lnSpc>
            </a:pPr>
            <a:r>
              <a:rPr lang="hu-HU" altLang="en-US" dirty="0" smtClean="0"/>
              <a:t>Szemléletmódjukat vegyük figyelembe, mint olyan kérdéseket, amelyekkel a gyülekezetnek szembe kell néznie</a:t>
            </a:r>
          </a:p>
          <a:p>
            <a:pPr eaLnBrk="1" hangingPunct="1">
              <a:lnSpc>
                <a:spcPct val="90000"/>
              </a:lnSpc>
            </a:pPr>
            <a:r>
              <a:rPr lang="hu-HU" altLang="en-US" dirty="0" smtClean="0"/>
              <a:t>Bővíteni a szolgálat területeit</a:t>
            </a:r>
            <a:endParaRPr lang="hu-HU" altLang="en-US" sz="2400" dirty="0" smtClean="0"/>
          </a:p>
          <a:p>
            <a:pPr eaLnBrk="1" hangingPunct="1">
              <a:lnSpc>
                <a:spcPct val="90000"/>
              </a:lnSpc>
            </a:pPr>
            <a:r>
              <a:rPr lang="hu-HU" altLang="en-US" sz="2400" dirty="0" smtClean="0"/>
              <a:t>Vállvetve dolgozni a jó hír megosztása érdekében</a:t>
            </a:r>
            <a:endParaRPr lang="en-GB" altLang="en-US" sz="2400" dirty="0" smtClean="0"/>
          </a:p>
          <a:p>
            <a:pPr eaLnBrk="1" hangingPunct="1">
              <a:lnSpc>
                <a:spcPct val="90000"/>
              </a:lnSpc>
            </a:pPr>
            <a:endParaRPr lang="en-GB" altLang="en-US" sz="2400" dirty="0" smtClean="0"/>
          </a:p>
        </p:txBody>
      </p:sp>
      <p:pic>
        <p:nvPicPr>
          <p:cNvPr id="43010" name="Picture 2" descr="http://southlouisvillesda.org/wp-content/uploads/2013/03/Seventh-day-Adventist-Womens-Ministri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589240"/>
            <a:ext cx="1591072" cy="113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8708"/>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87624" y="692696"/>
            <a:ext cx="6912768" cy="762000"/>
          </a:xfrm>
        </p:spPr>
        <p:txBody>
          <a:bodyPr>
            <a:normAutofit fontScale="90000"/>
          </a:bodyPr>
          <a:lstStyle/>
          <a:p>
            <a:pPr eaLnBrk="1" hangingPunct="1"/>
            <a:r>
              <a:rPr lang="hu-HU" altLang="en-US" sz="3200" dirty="0" smtClean="0"/>
              <a:t>Feltételezések, amelyek hatással vannak a filozófiára</a:t>
            </a:r>
            <a:endParaRPr lang="en-US" altLang="en-US" sz="3200" dirty="0" smtClean="0"/>
          </a:p>
        </p:txBody>
      </p:sp>
      <p:sp>
        <p:nvSpPr>
          <p:cNvPr id="28675" name="Rectangle 3"/>
          <p:cNvSpPr>
            <a:spLocks noGrp="1" noChangeArrowheads="1"/>
          </p:cNvSpPr>
          <p:nvPr>
            <p:ph type="body" idx="1"/>
          </p:nvPr>
        </p:nvSpPr>
        <p:spPr>
          <a:xfrm>
            <a:off x="899592" y="1447800"/>
            <a:ext cx="6984776" cy="5410200"/>
          </a:xfrm>
        </p:spPr>
        <p:txBody>
          <a:bodyPr>
            <a:normAutofit/>
          </a:bodyPr>
          <a:lstStyle/>
          <a:p>
            <a:pPr marL="685800" indent="-685800" eaLnBrk="1" hangingPunct="1">
              <a:lnSpc>
                <a:spcPct val="80000"/>
              </a:lnSpc>
              <a:buFontTx/>
              <a:buNone/>
            </a:pPr>
            <a:r>
              <a:rPr lang="hu-HU" altLang="en-US" sz="2000" b="1" dirty="0" smtClean="0"/>
              <a:t>Általános feltételezések a nőkről</a:t>
            </a:r>
            <a:r>
              <a:rPr lang="en-US" altLang="en-US" sz="2000" b="1" dirty="0" smtClean="0"/>
              <a:t>:</a:t>
            </a:r>
          </a:p>
          <a:p>
            <a:pPr marL="685800" indent="-685800" eaLnBrk="1" hangingPunct="1">
              <a:lnSpc>
                <a:spcPct val="80000"/>
              </a:lnSpc>
              <a:buFontTx/>
              <a:buNone/>
            </a:pPr>
            <a:endParaRPr lang="en-US" altLang="en-US" sz="1000" dirty="0" smtClean="0">
              <a:solidFill>
                <a:schemeClr val="tx1"/>
              </a:solidFill>
            </a:endParaRPr>
          </a:p>
          <a:p>
            <a:pPr marL="685800" indent="-685800" eaLnBrk="1" hangingPunct="1">
              <a:lnSpc>
                <a:spcPct val="80000"/>
              </a:lnSpc>
              <a:buFontTx/>
              <a:buAutoNum type="arabicPeriod"/>
            </a:pPr>
            <a:r>
              <a:rPr lang="hu-HU" altLang="en-US" dirty="0" smtClean="0"/>
              <a:t>Kapcsolat orientáltak</a:t>
            </a:r>
            <a:endParaRPr lang="en-US" altLang="en-US" sz="2400" dirty="0" smtClean="0"/>
          </a:p>
          <a:p>
            <a:pPr marL="685800" indent="-685800" eaLnBrk="1" hangingPunct="1">
              <a:lnSpc>
                <a:spcPct val="80000"/>
              </a:lnSpc>
              <a:buFontTx/>
              <a:buAutoNum type="arabicPeriod"/>
            </a:pPr>
            <a:r>
              <a:rPr lang="hu-HU" altLang="en-US" sz="2400" dirty="0" smtClean="0"/>
              <a:t>Szükségük van megerősítésre olyan nők részéről, akik hasonló helyzetben vannak.</a:t>
            </a:r>
          </a:p>
          <a:p>
            <a:pPr marL="685800" indent="-685800" eaLnBrk="1" hangingPunct="1">
              <a:lnSpc>
                <a:spcPct val="80000"/>
              </a:lnSpc>
              <a:buFontTx/>
              <a:buAutoNum type="arabicPeriod"/>
            </a:pPr>
            <a:r>
              <a:rPr lang="hu-HU" altLang="en-US" dirty="0" smtClean="0"/>
              <a:t>Hajlanak az intimitás fele</a:t>
            </a:r>
            <a:r>
              <a:rPr lang="hu-HU" altLang="en-US" sz="2400" dirty="0" smtClean="0"/>
              <a:t> </a:t>
            </a:r>
          </a:p>
          <a:p>
            <a:pPr marL="685800" indent="-685800" eaLnBrk="1" hangingPunct="1">
              <a:lnSpc>
                <a:spcPct val="80000"/>
              </a:lnSpc>
              <a:buFontTx/>
              <a:buAutoNum type="arabicPeriod"/>
            </a:pPr>
            <a:r>
              <a:rPr lang="hu-HU" altLang="en-US" sz="2400" dirty="0" smtClean="0"/>
              <a:t>Szeretnek beszélgetni és megosztani véleményüket </a:t>
            </a:r>
          </a:p>
          <a:p>
            <a:pPr marL="685800" indent="-685800" eaLnBrk="1" hangingPunct="1">
              <a:lnSpc>
                <a:spcPct val="80000"/>
              </a:lnSpc>
              <a:buFontTx/>
              <a:buAutoNum type="arabicPeriod"/>
            </a:pPr>
            <a:r>
              <a:rPr lang="hu-HU" altLang="en-US" dirty="0" smtClean="0"/>
              <a:t>Érezniük kell, hogy szükség van rájuk, tisztelik és értékelik őket. </a:t>
            </a:r>
          </a:p>
          <a:p>
            <a:pPr marL="685800" indent="-685800" eaLnBrk="1" hangingPunct="1">
              <a:lnSpc>
                <a:spcPct val="80000"/>
              </a:lnSpc>
              <a:buFontTx/>
              <a:buAutoNum type="arabicPeriod"/>
            </a:pPr>
            <a:r>
              <a:rPr lang="hu-HU" altLang="en-US" sz="2400" dirty="0" smtClean="0"/>
              <a:t>Gyakran szenvednek alacsony önértékelés és önbizalom hiánya miatt </a:t>
            </a:r>
          </a:p>
          <a:p>
            <a:pPr marL="685800" indent="-685800" eaLnBrk="1" hangingPunct="1">
              <a:lnSpc>
                <a:spcPct val="80000"/>
              </a:lnSpc>
              <a:buFontTx/>
              <a:buAutoNum type="arabicPeriod"/>
            </a:pPr>
            <a:r>
              <a:rPr lang="hu-HU" altLang="en-US" sz="2400" dirty="0" smtClean="0"/>
              <a:t>Gyakran jellemzi őket a verseny és összehasonlítás szelleme más nőkkel szemben. </a:t>
            </a:r>
            <a:endParaRPr lang="en-US" altLang="en-US" sz="2400" dirty="0" smtClean="0"/>
          </a:p>
        </p:txBody>
      </p:sp>
      <p:pic>
        <p:nvPicPr>
          <p:cNvPr id="28676" name="Picture 4" descr="j0386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229200"/>
            <a:ext cx="18288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MPj038634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336" y="2643089"/>
            <a:ext cx="1828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18164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wipe(up)">
                                      <p:cBhvr>
                                        <p:cTn id="12" dur="500"/>
                                        <p:tgtEl>
                                          <p:spTgt spid="28675">
                                            <p:txEl>
                                              <p:pRg st="2" end="2"/>
                                            </p:txEl>
                                          </p:spTgt>
                                        </p:tgtEl>
                                      </p:cBhvr>
                                    </p:animEffect>
                                  </p:childTnLst>
                                </p:cTn>
                              </p:par>
                              <p:par>
                                <p:cTn id="13" presetID="8" presetClass="entr" presetSubtype="32" fill="hold" nodeType="with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diamond(out)">
                                      <p:cBhvr>
                                        <p:cTn id="15" dur="2000"/>
                                        <p:tgtEl>
                                          <p:spTgt spid="28676"/>
                                        </p:tgtEl>
                                      </p:cBhvr>
                                    </p:animEffect>
                                  </p:childTnLst>
                                </p:cTn>
                              </p:par>
                              <p:par>
                                <p:cTn id="16" presetID="8" presetClass="entr" presetSubtype="32" fill="hold" nodeType="withEffect">
                                  <p:stCondLst>
                                    <p:cond delay="0"/>
                                  </p:stCondLst>
                                  <p:childTnLst>
                                    <p:set>
                                      <p:cBhvr>
                                        <p:cTn id="17" dur="1" fill="hold">
                                          <p:stCondLst>
                                            <p:cond delay="0"/>
                                          </p:stCondLst>
                                        </p:cTn>
                                        <p:tgtEl>
                                          <p:spTgt spid="28678"/>
                                        </p:tgtEl>
                                        <p:attrNameLst>
                                          <p:attrName>style.visibility</p:attrName>
                                        </p:attrNameLst>
                                      </p:cBhvr>
                                      <p:to>
                                        <p:strVal val="visible"/>
                                      </p:to>
                                    </p:set>
                                    <p:animEffect transition="in" filter="diamond(out)">
                                      <p:cBhvr>
                                        <p:cTn id="18" dur="2000"/>
                                        <p:tgtEl>
                                          <p:spTgt spid="286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Effect transition="in" filter="wipe(up)">
                                      <p:cBhvr>
                                        <p:cTn id="23" dur="500"/>
                                        <p:tgtEl>
                                          <p:spTgt spid="286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8675">
                                            <p:txEl>
                                              <p:pRg st="4" end="4"/>
                                            </p:txEl>
                                          </p:spTgt>
                                        </p:tgtEl>
                                        <p:attrNameLst>
                                          <p:attrName>style.visibility</p:attrName>
                                        </p:attrNameLst>
                                      </p:cBhvr>
                                      <p:to>
                                        <p:strVal val="visible"/>
                                      </p:to>
                                    </p:set>
                                    <p:animEffect transition="in" filter="wipe(up)">
                                      <p:cBhvr>
                                        <p:cTn id="28" dur="500"/>
                                        <p:tgtEl>
                                          <p:spTgt spid="2867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28675">
                                            <p:txEl>
                                              <p:pRg st="5" end="5"/>
                                            </p:txEl>
                                          </p:spTgt>
                                        </p:tgtEl>
                                        <p:attrNameLst>
                                          <p:attrName>style.visibility</p:attrName>
                                        </p:attrNameLst>
                                      </p:cBhvr>
                                      <p:to>
                                        <p:strVal val="visible"/>
                                      </p:to>
                                    </p:set>
                                    <p:animEffect transition="in" filter="wipe(up)">
                                      <p:cBhvr>
                                        <p:cTn id="33" dur="500"/>
                                        <p:tgtEl>
                                          <p:spTgt spid="2867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8675">
                                            <p:txEl>
                                              <p:pRg st="6" end="6"/>
                                            </p:txEl>
                                          </p:spTgt>
                                        </p:tgtEl>
                                        <p:attrNameLst>
                                          <p:attrName>style.visibility</p:attrName>
                                        </p:attrNameLst>
                                      </p:cBhvr>
                                      <p:to>
                                        <p:strVal val="visible"/>
                                      </p:to>
                                    </p:set>
                                    <p:animEffect transition="in" filter="wipe(up)">
                                      <p:cBhvr>
                                        <p:cTn id="38" dur="500"/>
                                        <p:tgtEl>
                                          <p:spTgt spid="28675">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28675">
                                            <p:txEl>
                                              <p:pRg st="7" end="7"/>
                                            </p:txEl>
                                          </p:spTgt>
                                        </p:tgtEl>
                                        <p:attrNameLst>
                                          <p:attrName>style.visibility</p:attrName>
                                        </p:attrNameLst>
                                      </p:cBhvr>
                                      <p:to>
                                        <p:strVal val="visible"/>
                                      </p:to>
                                    </p:set>
                                    <p:animEffect transition="in" filter="wipe(up)">
                                      <p:cBhvr>
                                        <p:cTn id="43" dur="500"/>
                                        <p:tgtEl>
                                          <p:spTgt spid="2867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8675">
                                            <p:txEl>
                                              <p:pRg st="8" end="8"/>
                                            </p:txEl>
                                          </p:spTgt>
                                        </p:tgtEl>
                                        <p:attrNameLst>
                                          <p:attrName>style.visibility</p:attrName>
                                        </p:attrNameLst>
                                      </p:cBhvr>
                                      <p:to>
                                        <p:strVal val="visible"/>
                                      </p:to>
                                    </p:set>
                                    <p:animEffect transition="in" filter="wipe(up)">
                                      <p:cBhvr>
                                        <p:cTn id="48"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MPj03958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301" y="3006874"/>
            <a:ext cx="19050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body" idx="1"/>
          </p:nvPr>
        </p:nvSpPr>
        <p:spPr>
          <a:xfrm>
            <a:off x="1187624" y="1916832"/>
            <a:ext cx="5832648" cy="3888432"/>
          </a:xfrm>
        </p:spPr>
        <p:txBody>
          <a:bodyPr>
            <a:normAutofit fontScale="92500" lnSpcReduction="20000"/>
          </a:bodyPr>
          <a:lstStyle/>
          <a:p>
            <a:pPr marL="669925" indent="-609600">
              <a:lnSpc>
                <a:spcPct val="90000"/>
              </a:lnSpc>
              <a:buNone/>
            </a:pPr>
            <a:r>
              <a:rPr lang="en-US" altLang="en-US" sz="2000" dirty="0" smtClean="0"/>
              <a:t>	</a:t>
            </a:r>
            <a:r>
              <a:rPr lang="hu-HU" altLang="en-US" sz="2000" b="1" dirty="0"/>
              <a:t>Általános feltételezések a nőkről</a:t>
            </a:r>
            <a:r>
              <a:rPr lang="en-US" altLang="en-US" sz="2000" b="1" dirty="0"/>
              <a:t>:</a:t>
            </a:r>
          </a:p>
          <a:p>
            <a:pPr marL="669925" indent="-609600" eaLnBrk="1" hangingPunct="1">
              <a:lnSpc>
                <a:spcPct val="90000"/>
              </a:lnSpc>
              <a:buFontTx/>
              <a:buNone/>
            </a:pPr>
            <a:endParaRPr lang="en-US" altLang="en-US" sz="1000" b="1" dirty="0" smtClean="0"/>
          </a:p>
          <a:p>
            <a:pPr marL="669925" indent="-609600" eaLnBrk="1" hangingPunct="1">
              <a:lnSpc>
                <a:spcPct val="90000"/>
              </a:lnSpc>
              <a:buFontTx/>
              <a:buAutoNum type="arabicPeriod" startAt="9"/>
            </a:pPr>
            <a:r>
              <a:rPr lang="hu-HU" altLang="en-US" sz="2400" dirty="0" smtClean="0"/>
              <a:t>Pletykálnak és panaszkodnak amennyiben nem kapnak rendszeres iránymutatást ezzel kapcsolatban </a:t>
            </a:r>
          </a:p>
          <a:p>
            <a:pPr marL="669925" indent="-609600" eaLnBrk="1" hangingPunct="1">
              <a:lnSpc>
                <a:spcPct val="90000"/>
              </a:lnSpc>
              <a:buFontTx/>
              <a:buAutoNum type="arabicPeriod" startAt="9"/>
            </a:pPr>
            <a:r>
              <a:rPr lang="hu-HU" altLang="en-US" sz="2400" dirty="0" smtClean="0"/>
              <a:t>Hajlanak az önfejlesztés felé </a:t>
            </a:r>
          </a:p>
          <a:p>
            <a:pPr marL="669925" indent="-609600" eaLnBrk="1" hangingPunct="1">
              <a:lnSpc>
                <a:spcPct val="90000"/>
              </a:lnSpc>
              <a:buFontTx/>
              <a:buAutoNum type="arabicPeriod" startAt="9"/>
            </a:pPr>
            <a:r>
              <a:rPr lang="hu-HU" altLang="en-US" dirty="0" smtClean="0"/>
              <a:t>Szükségük van példaképekre</a:t>
            </a:r>
          </a:p>
          <a:p>
            <a:pPr marL="669925" indent="-609600" eaLnBrk="1" hangingPunct="1">
              <a:lnSpc>
                <a:spcPct val="90000"/>
              </a:lnSpc>
              <a:buFontTx/>
              <a:buAutoNum type="arabicPeriod" startAt="9"/>
            </a:pPr>
            <a:r>
              <a:rPr lang="hu-HU" altLang="en-US" sz="2400" dirty="0" smtClean="0"/>
              <a:t>Elfoglaltak</a:t>
            </a:r>
            <a:r>
              <a:rPr lang="en-US" altLang="en-US" sz="2400" dirty="0" smtClean="0"/>
              <a:t>: </a:t>
            </a:r>
            <a:r>
              <a:rPr lang="hu-HU" altLang="en-US" sz="2400" dirty="0" smtClean="0"/>
              <a:t>családi</a:t>
            </a:r>
            <a:r>
              <a:rPr lang="en-US" altLang="en-US" sz="2400" dirty="0" smtClean="0"/>
              <a:t>, </a:t>
            </a:r>
            <a:r>
              <a:rPr lang="hu-HU" altLang="en-US" sz="2400" dirty="0" smtClean="0"/>
              <a:t>személyes</a:t>
            </a:r>
            <a:r>
              <a:rPr lang="en-US" altLang="en-US" sz="2400" dirty="0" smtClean="0"/>
              <a:t>, </a:t>
            </a:r>
            <a:r>
              <a:rPr lang="hu-HU" altLang="en-US" dirty="0" smtClean="0"/>
              <a:t>és munkahelyi felelősségterületek</a:t>
            </a:r>
          </a:p>
          <a:p>
            <a:pPr marL="669925" indent="-609600" eaLnBrk="1" hangingPunct="1">
              <a:lnSpc>
                <a:spcPct val="90000"/>
              </a:lnSpc>
              <a:buFontTx/>
              <a:buAutoNum type="arabicPeriod" startAt="9"/>
            </a:pPr>
            <a:r>
              <a:rPr lang="hu-HU" altLang="en-US" dirty="0" smtClean="0"/>
              <a:t>Tartalmat keresnek</a:t>
            </a:r>
            <a:r>
              <a:rPr lang="hu-HU" altLang="en-US" dirty="0"/>
              <a:t>-</a:t>
            </a:r>
            <a:r>
              <a:rPr lang="hu-HU" altLang="en-US" sz="2400" dirty="0" smtClean="0"/>
              <a:t> csatlakozni fognak ha egy szolgálat érdekli őket. Gyakorlati </a:t>
            </a:r>
            <a:r>
              <a:rPr lang="hu-HU" altLang="en-US" sz="2400" dirty="0" smtClean="0"/>
              <a:t>szükségleteik vannak. </a:t>
            </a:r>
          </a:p>
          <a:p>
            <a:pPr marL="669925" indent="-609600" eaLnBrk="1" hangingPunct="1">
              <a:lnSpc>
                <a:spcPct val="90000"/>
              </a:lnSpc>
              <a:buFontTx/>
              <a:buAutoNum type="arabicPeriod" startAt="9"/>
            </a:pPr>
            <a:r>
              <a:rPr lang="hu-HU" altLang="en-US" dirty="0" smtClean="0"/>
              <a:t>Specifikus szükségleteik vannak bizonyos életszakaszokban</a:t>
            </a:r>
            <a:endParaRPr lang="en-US" altLang="en-US" sz="2400" dirty="0" smtClean="0"/>
          </a:p>
        </p:txBody>
      </p:sp>
      <p:sp>
        <p:nvSpPr>
          <p:cNvPr id="22532" name="Rectangle 4"/>
          <p:cNvSpPr>
            <a:spLocks noGrp="1" noChangeArrowheads="1"/>
          </p:cNvSpPr>
          <p:nvPr>
            <p:ph type="title"/>
          </p:nvPr>
        </p:nvSpPr>
        <p:spPr>
          <a:xfrm>
            <a:off x="1187624" y="764704"/>
            <a:ext cx="6984776" cy="987896"/>
          </a:xfrm>
          <a:noFill/>
        </p:spPr>
        <p:txBody>
          <a:bodyPr>
            <a:noAutofit/>
          </a:bodyPr>
          <a:lstStyle/>
          <a:p>
            <a:r>
              <a:rPr lang="hu-HU" altLang="en-US" sz="3200" dirty="0" smtClean="0"/>
              <a:t> </a:t>
            </a:r>
            <a:r>
              <a:rPr lang="hu-HU" altLang="en-US" sz="3200" dirty="0"/>
              <a:t>Feltételezések, amelyek hatással vannak a filozófiára</a:t>
            </a:r>
            <a:endParaRPr lang="en-US" altLang="en-US" sz="3200" dirty="0" smtClean="0"/>
          </a:p>
        </p:txBody>
      </p:sp>
      <p:pic>
        <p:nvPicPr>
          <p:cNvPr id="30727" name="Picture 7" descr="MPj040222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00" y="1844824"/>
            <a:ext cx="14478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MPj038632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87" y="4280190"/>
            <a:ext cx="900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42110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diamond(in)">
                                      <p:cBhvr>
                                        <p:cTn id="7" dur="1000"/>
                                        <p:tgtEl>
                                          <p:spTgt spid="30727"/>
                                        </p:tgtEl>
                                      </p:cBhvr>
                                    </p:animEffect>
                                  </p:childTnLst>
                                </p:cTn>
                              </p:par>
                              <p:par>
                                <p:cTn id="8" presetID="8" presetClass="entr" presetSubtype="16" fill="hold" nodeType="withEffect">
                                  <p:stCondLst>
                                    <p:cond delay="0"/>
                                  </p:stCondLst>
                                  <p:childTnLst>
                                    <p:set>
                                      <p:cBhvr>
                                        <p:cTn id="9" dur="1" fill="hold">
                                          <p:stCondLst>
                                            <p:cond delay="0"/>
                                          </p:stCondLst>
                                        </p:cTn>
                                        <p:tgtEl>
                                          <p:spTgt spid="30729"/>
                                        </p:tgtEl>
                                        <p:attrNameLst>
                                          <p:attrName>style.visibility</p:attrName>
                                        </p:attrNameLst>
                                      </p:cBhvr>
                                      <p:to>
                                        <p:strVal val="visible"/>
                                      </p:to>
                                    </p:set>
                                    <p:animEffect transition="in" filter="diamond(in)">
                                      <p:cBhvr>
                                        <p:cTn id="10" dur="1000"/>
                                        <p:tgtEl>
                                          <p:spTgt spid="30729"/>
                                        </p:tgtEl>
                                      </p:cBhvr>
                                    </p:animEffect>
                                  </p:childTnLst>
                                </p:cTn>
                              </p:par>
                              <p:par>
                                <p:cTn id="11" presetID="8" presetClass="entr" presetSubtype="16" fill="hold" nodeType="withEffect">
                                  <p:stCondLst>
                                    <p:cond delay="0"/>
                                  </p:stCondLst>
                                  <p:childTnLst>
                                    <p:set>
                                      <p:cBhvr>
                                        <p:cTn id="12" dur="1" fill="hold">
                                          <p:stCondLst>
                                            <p:cond delay="0"/>
                                          </p:stCondLst>
                                        </p:cTn>
                                        <p:tgtEl>
                                          <p:spTgt spid="30728"/>
                                        </p:tgtEl>
                                        <p:attrNameLst>
                                          <p:attrName>style.visibility</p:attrName>
                                        </p:attrNameLst>
                                      </p:cBhvr>
                                      <p:to>
                                        <p:strVal val="visible"/>
                                      </p:to>
                                    </p:set>
                                    <p:animEffect transition="in" filter="diamond(in)">
                                      <p:cBhvr>
                                        <p:cTn id="13" dur="1000"/>
                                        <p:tgtEl>
                                          <p:spTgt spid="30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wipe(up)">
                                      <p:cBhvr>
                                        <p:cTn id="18" dur="1000"/>
                                        <p:tgtEl>
                                          <p:spTgt spid="307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Effect transition="in" filter="wipe(up)">
                                      <p:cBhvr>
                                        <p:cTn id="23" dur="1000"/>
                                        <p:tgtEl>
                                          <p:spTgt spid="307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0723">
                                            <p:txEl>
                                              <p:pRg st="4" end="4"/>
                                            </p:txEl>
                                          </p:spTgt>
                                        </p:tgtEl>
                                        <p:attrNameLst>
                                          <p:attrName>style.visibility</p:attrName>
                                        </p:attrNameLst>
                                      </p:cBhvr>
                                      <p:to>
                                        <p:strVal val="visible"/>
                                      </p:to>
                                    </p:set>
                                    <p:animEffect transition="in" filter="wipe(up)">
                                      <p:cBhvr>
                                        <p:cTn id="28" dur="1000"/>
                                        <p:tgtEl>
                                          <p:spTgt spid="3072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30723">
                                            <p:txEl>
                                              <p:pRg st="5" end="5"/>
                                            </p:txEl>
                                          </p:spTgt>
                                        </p:tgtEl>
                                        <p:attrNameLst>
                                          <p:attrName>style.visibility</p:attrName>
                                        </p:attrNameLst>
                                      </p:cBhvr>
                                      <p:to>
                                        <p:strVal val="visible"/>
                                      </p:to>
                                    </p:set>
                                    <p:animEffect transition="in" filter="wipe(up)">
                                      <p:cBhvr>
                                        <p:cTn id="33" dur="1000"/>
                                        <p:tgtEl>
                                          <p:spTgt spid="3072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0723">
                                            <p:txEl>
                                              <p:pRg st="6" end="6"/>
                                            </p:txEl>
                                          </p:spTgt>
                                        </p:tgtEl>
                                        <p:attrNameLst>
                                          <p:attrName>style.visibility</p:attrName>
                                        </p:attrNameLst>
                                      </p:cBhvr>
                                      <p:to>
                                        <p:strVal val="visible"/>
                                      </p:to>
                                    </p:set>
                                    <p:animEffect transition="in" filter="wipe(up)">
                                      <p:cBhvr>
                                        <p:cTn id="38" dur="1000"/>
                                        <p:tgtEl>
                                          <p:spTgt spid="3072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723">
                                            <p:txEl>
                                              <p:pRg st="7" end="7"/>
                                            </p:txEl>
                                          </p:spTgt>
                                        </p:tgtEl>
                                        <p:attrNameLst>
                                          <p:attrName>style.visibility</p:attrName>
                                        </p:attrNameLst>
                                      </p:cBhvr>
                                      <p:to>
                                        <p:strVal val="visible"/>
                                      </p:to>
                                    </p:set>
                                    <p:animEffect transition="in" filter="wipe(up)">
                                      <p:cBhvr>
                                        <p:cTn id="43" dur="10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t;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lt;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l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764704"/>
            <a:ext cx="3438126" cy="532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899592" y="1124744"/>
            <a:ext cx="3672408" cy="4801314"/>
          </a:xfrm>
          <a:prstGeom prst="rect">
            <a:avLst/>
          </a:prstGeom>
          <a:noFill/>
        </p:spPr>
        <p:txBody>
          <a:bodyPr wrap="square" rtlCol="0">
            <a:spAutoFit/>
          </a:bodyPr>
          <a:lstStyle/>
          <a:p>
            <a:r>
              <a:rPr lang="hu-HU" altLang="en-US" b="1" dirty="0" smtClean="0">
                <a:latin typeface="Tahoma" panose="020B0604030504040204" pitchFamily="34" charset="0"/>
                <a:ea typeface="Tahoma" panose="020B0604030504040204" pitchFamily="34" charset="0"/>
                <a:cs typeface="Tahoma" panose="020B0604030504040204" pitchFamily="34" charset="0"/>
              </a:rPr>
              <a:t>A Női Szolgálatok filozófiája</a:t>
            </a:r>
            <a:r>
              <a:rPr lang="en-US" altLang="en-US" b="1" dirty="0" smtClean="0">
                <a:latin typeface="Tahoma" panose="020B0604030504040204" pitchFamily="34" charset="0"/>
                <a:ea typeface="Tahoma" panose="020B0604030504040204" pitchFamily="34" charset="0"/>
                <a:cs typeface="Tahoma" panose="020B0604030504040204" pitchFamily="34" charset="0"/>
              </a:rPr>
              <a:t>:</a:t>
            </a:r>
            <a:endParaRPr lang="hu-HU" altLang="en-US" b="1" dirty="0" smtClean="0">
              <a:latin typeface="Tahoma" panose="020B0604030504040204" pitchFamily="34" charset="0"/>
              <a:ea typeface="Tahoma" panose="020B0604030504040204" pitchFamily="34" charset="0"/>
              <a:cs typeface="Tahoma" panose="020B0604030504040204" pitchFamily="34" charset="0"/>
            </a:endParaRPr>
          </a:p>
          <a:p>
            <a:r>
              <a:rPr lang="hu-HU" altLang="en-US" b="1" dirty="0">
                <a:latin typeface="Tahoma" panose="020B0604030504040204" pitchFamily="34" charset="0"/>
                <a:ea typeface="Tahoma" panose="020B0604030504040204" pitchFamily="34" charset="0"/>
                <a:cs typeface="Tahoma" panose="020B0604030504040204" pitchFamily="34" charset="0"/>
              </a:rPr>
              <a:t>s</a:t>
            </a:r>
            <a:r>
              <a:rPr lang="hu-HU" altLang="en-US" b="1" dirty="0" smtClean="0">
                <a:latin typeface="Tahoma" panose="020B0604030504040204" pitchFamily="34" charset="0"/>
                <a:ea typeface="Tahoma" panose="020B0604030504040204" pitchFamily="34" charset="0"/>
                <a:cs typeface="Tahoma" panose="020B0604030504040204" pitchFamily="34" charset="0"/>
              </a:rPr>
              <a:t>zerepe és céljai</a:t>
            </a:r>
            <a:endParaRPr lang="en-US" altLang="en-US" b="1" dirty="0" smtClean="0">
              <a:latin typeface="Tahoma" panose="020B0604030504040204" pitchFamily="34" charset="0"/>
              <a:ea typeface="Tahoma" panose="020B0604030504040204" pitchFamily="34" charset="0"/>
              <a:cs typeface="Tahoma" panose="020B0604030504040204" pitchFamily="34" charset="0"/>
            </a:endParaRPr>
          </a:p>
          <a:p>
            <a:r>
              <a:rPr lang="hu-HU" altLang="en-US" dirty="0" smtClean="0">
                <a:latin typeface="Tahoma" panose="020B0604030504040204" pitchFamily="34" charset="0"/>
                <a:ea typeface="Tahoma" panose="020B0604030504040204" pitchFamily="34" charset="0"/>
                <a:cs typeface="Tahoma" panose="020B0604030504040204" pitchFamily="34" charset="0"/>
              </a:rPr>
              <a:t>A filozófia </a:t>
            </a:r>
            <a:r>
              <a:rPr lang="en-US" altLang="en-US" i="1" dirty="0" smtClean="0">
                <a:latin typeface="Tahoma" panose="020B0604030504040204" pitchFamily="34" charset="0"/>
                <a:ea typeface="Tahoma" panose="020B0604030504040204" pitchFamily="34" charset="0"/>
                <a:cs typeface="Tahoma" panose="020B0604030504040204" pitchFamily="34" charset="0"/>
              </a:rPr>
              <a:t>Webster </a:t>
            </a:r>
            <a:r>
              <a:rPr lang="hu-HU" altLang="en-US" i="1" dirty="0" smtClean="0">
                <a:latin typeface="Tahoma" panose="020B0604030504040204" pitchFamily="34" charset="0"/>
                <a:ea typeface="Tahoma" panose="020B0604030504040204" pitchFamily="34" charset="0"/>
                <a:cs typeface="Tahoma" panose="020B0604030504040204" pitchFamily="34" charset="0"/>
              </a:rPr>
              <a:t>szótár válogatott </a:t>
            </a:r>
            <a:r>
              <a:rPr lang="hu-HU" altLang="en-US" i="1" dirty="0">
                <a:latin typeface="Tahoma" panose="020B0604030504040204" pitchFamily="34" charset="0"/>
                <a:ea typeface="Tahoma" panose="020B0604030504040204" pitchFamily="34" charset="0"/>
                <a:cs typeface="Tahoma" panose="020B0604030504040204" pitchFamily="34" charset="0"/>
              </a:rPr>
              <a:t>megfogalmazásai szerint (</a:t>
            </a:r>
            <a:r>
              <a:rPr lang="en-US" altLang="en-US" i="1" dirty="0" smtClean="0">
                <a:latin typeface="Tahoma" panose="020B0604030504040204" pitchFamily="34" charset="0"/>
                <a:ea typeface="Tahoma" panose="020B0604030504040204" pitchFamily="34" charset="0"/>
                <a:cs typeface="Tahoma" panose="020B0604030504040204" pitchFamily="34" charset="0"/>
              </a:rPr>
              <a:t>II </a:t>
            </a:r>
            <a:r>
              <a:rPr lang="en-US" altLang="en-US" i="1" dirty="0" smtClean="0">
                <a:latin typeface="Tahoma" panose="020B0604030504040204" pitchFamily="34" charset="0"/>
                <a:ea typeface="Tahoma" panose="020B0604030504040204" pitchFamily="34" charset="0"/>
                <a:cs typeface="Tahoma" panose="020B0604030504040204" pitchFamily="34" charset="0"/>
              </a:rPr>
              <a:t>New Riverside University </a:t>
            </a:r>
            <a:r>
              <a:rPr lang="en-US" altLang="en-US" i="1" dirty="0" smtClean="0">
                <a:latin typeface="Tahoma" panose="020B0604030504040204" pitchFamily="34" charset="0"/>
                <a:ea typeface="Tahoma" panose="020B0604030504040204" pitchFamily="34" charset="0"/>
                <a:cs typeface="Tahoma" panose="020B0604030504040204" pitchFamily="34" charset="0"/>
              </a:rPr>
              <a:t>Dictionary</a:t>
            </a:r>
            <a:r>
              <a:rPr lang="hu-HU" altLang="en-US" i="1" dirty="0" smtClean="0">
                <a:latin typeface="Tahoma" panose="020B0604030504040204" pitchFamily="34" charset="0"/>
                <a:ea typeface="Tahoma" panose="020B0604030504040204" pitchFamily="34" charset="0"/>
                <a:cs typeface="Tahoma" panose="020B0604030504040204" pitchFamily="34" charset="0"/>
              </a:rPr>
              <a:t>)</a:t>
            </a:r>
            <a:r>
              <a:rPr lang="en-US" altLang="en-US" i="1" dirty="0" smtClean="0">
                <a:latin typeface="Tahoma" panose="020B0604030504040204" pitchFamily="34" charset="0"/>
                <a:ea typeface="Tahoma" panose="020B0604030504040204" pitchFamily="34" charset="0"/>
                <a:cs typeface="Tahoma" panose="020B0604030504040204" pitchFamily="34" charset="0"/>
              </a:rPr>
              <a:t>:</a:t>
            </a: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a:buFontTx/>
              <a:buChar char="•"/>
            </a:pPr>
            <a:r>
              <a:rPr lang="hu-HU" altLang="en-US" dirty="0" smtClean="0">
                <a:latin typeface="Tahoma" panose="020B0604030504040204" pitchFamily="34" charset="0"/>
                <a:ea typeface="Tahoma" panose="020B0604030504040204" pitchFamily="34" charset="0"/>
                <a:cs typeface="Tahoma" panose="020B0604030504040204" pitchFamily="34" charset="0"/>
              </a:rPr>
              <a:t>A bölcselet szellemi vizsgálata erkölcsi önfegyelem által</a:t>
            </a:r>
          </a:p>
          <a:p>
            <a:pPr>
              <a:buFontTx/>
              <a:buChar char="•"/>
            </a:pPr>
            <a:r>
              <a:rPr lang="hu-HU" altLang="en-US" dirty="0" smtClean="0">
                <a:latin typeface="Tahoma" panose="020B0604030504040204" pitchFamily="34" charset="0"/>
                <a:ea typeface="Tahoma" panose="020B0604030504040204" pitchFamily="34" charset="0"/>
                <a:cs typeface="Tahoma" panose="020B0604030504040204" pitchFamily="34" charset="0"/>
              </a:rPr>
              <a:t>Törvények vizsgálata az ok-okozati összefüggések fényében</a:t>
            </a:r>
          </a:p>
          <a:p>
            <a:pPr>
              <a:buFontTx/>
              <a:buChar char="•"/>
            </a:pPr>
            <a:r>
              <a:rPr lang="hu-HU" altLang="en-US" dirty="0" smtClean="0">
                <a:latin typeface="Tahoma" panose="020B0604030504040204" pitchFamily="34" charset="0"/>
                <a:ea typeface="Tahoma" panose="020B0604030504040204" pitchFamily="34" charset="0"/>
                <a:cs typeface="Tahoma" panose="020B0604030504040204" pitchFamily="34" charset="0"/>
              </a:rPr>
              <a:t> A tények természetszerű vizsgálata logikus érvelések alapján, semmint empirikus módszerek. </a:t>
            </a:r>
          </a:p>
          <a:p>
            <a:pPr>
              <a:buFontTx/>
              <a:buChar char="•"/>
            </a:pPr>
            <a:r>
              <a:rPr lang="hu-HU" altLang="en-US" dirty="0" smtClean="0">
                <a:latin typeface="Tahoma" panose="020B0604030504040204" pitchFamily="34" charset="0"/>
                <a:ea typeface="Tahoma" panose="020B0604030504040204" pitchFamily="34" charset="0"/>
                <a:cs typeface="Tahoma" panose="020B0604030504040204" pitchFamily="34" charset="0"/>
              </a:rPr>
              <a:t>Alapvető hiedelmek megfogalmazásának a kritikája és analízise.</a:t>
            </a: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5372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1115616" y="1186782"/>
            <a:ext cx="6480720" cy="5715000"/>
          </a:xfrm>
        </p:spPr>
        <p:txBody>
          <a:bodyPr>
            <a:normAutofit/>
          </a:bodyPr>
          <a:lstStyle/>
          <a:p>
            <a:pPr marL="685800" indent="-685800" algn="l" eaLnBrk="1" hangingPunct="1"/>
            <a:r>
              <a:rPr lang="hu-HU" altLang="en-US" sz="2000" b="1" dirty="0" smtClean="0"/>
              <a:t>Lelkiség-</a:t>
            </a:r>
            <a:r>
              <a:rPr lang="hu-HU" altLang="en-US" sz="2000" b="1" dirty="0"/>
              <a:t>o</a:t>
            </a:r>
            <a:r>
              <a:rPr lang="hu-HU" altLang="en-US" sz="2000" b="1" dirty="0" smtClean="0"/>
              <a:t>rientált feltételezés</a:t>
            </a:r>
            <a:r>
              <a:rPr lang="en-US" altLang="en-US" sz="2000" b="1" dirty="0" smtClean="0"/>
              <a:t>:</a:t>
            </a:r>
            <a:r>
              <a:rPr lang="en-US" altLang="en-US" sz="1700" b="1" dirty="0" smtClean="0"/>
              <a:t> </a:t>
            </a:r>
          </a:p>
          <a:p>
            <a:pPr marL="685800" indent="-685800" algn="l" eaLnBrk="1" hangingPunct="1"/>
            <a:endParaRPr lang="en-US" altLang="en-US" sz="1200" b="1" dirty="0" smtClean="0"/>
          </a:p>
          <a:p>
            <a:pPr marL="685800" indent="-685800" algn="l" eaLnBrk="1" hangingPunct="1">
              <a:buFontTx/>
              <a:buAutoNum type="arabicPeriod"/>
            </a:pPr>
            <a:r>
              <a:rPr lang="hu-HU" altLang="en-US" sz="2000" dirty="0" smtClean="0"/>
              <a:t>Istennek fontosak a nők</a:t>
            </a:r>
            <a:endParaRPr lang="en-US" altLang="en-US" sz="2000" dirty="0" smtClean="0"/>
          </a:p>
          <a:p>
            <a:pPr marL="685800" indent="-685800" algn="l" eaLnBrk="1" hangingPunct="1">
              <a:buFontTx/>
              <a:buAutoNum type="arabicPeriod"/>
            </a:pPr>
            <a:r>
              <a:rPr lang="hu-HU" altLang="en-US" sz="2000" dirty="0" smtClean="0"/>
              <a:t>Jézus Krisztus a példa arra, hogy hogyan kell bánni a nőkkel </a:t>
            </a:r>
          </a:p>
          <a:p>
            <a:pPr marL="685800" indent="-685800" algn="l" eaLnBrk="1" hangingPunct="1">
              <a:buFontTx/>
              <a:buAutoNum type="arabicPeriod"/>
            </a:pPr>
            <a:r>
              <a:rPr lang="hu-HU" altLang="en-US" sz="2000" dirty="0" smtClean="0"/>
              <a:t>A nők érzékenyek a lelki táplálékra </a:t>
            </a:r>
          </a:p>
          <a:p>
            <a:pPr marL="685800" indent="-685800" algn="l" eaLnBrk="1" hangingPunct="1">
              <a:buFontTx/>
              <a:buAutoNum type="arabicPeriod"/>
            </a:pPr>
            <a:r>
              <a:rPr lang="hu-HU" altLang="en-US" sz="2000" dirty="0" smtClean="0"/>
              <a:t>Isten a megoldás a problémáikra és viselkedésükre.</a:t>
            </a:r>
          </a:p>
          <a:p>
            <a:pPr marL="685800" indent="-685800" algn="l" eaLnBrk="1" hangingPunct="1">
              <a:buFontTx/>
              <a:buAutoNum type="arabicPeriod"/>
            </a:pPr>
            <a:r>
              <a:rPr lang="hu-HU" altLang="en-US" sz="2000" dirty="0" smtClean="0"/>
              <a:t>A nők fontosak az Adventista Egyház számára</a:t>
            </a:r>
            <a:endParaRPr lang="hu-HU" altLang="en-US" sz="2000" dirty="0"/>
          </a:p>
          <a:p>
            <a:pPr marL="685800" indent="-685800" algn="l" eaLnBrk="1" hangingPunct="1">
              <a:buFontTx/>
              <a:buAutoNum type="arabicPeriod"/>
            </a:pPr>
            <a:r>
              <a:rPr lang="hu-HU" altLang="en-US" sz="2000" dirty="0" smtClean="0"/>
              <a:t>A nők különböző szinteken vannak a lelki fejlődésük szempontjából. </a:t>
            </a:r>
          </a:p>
          <a:p>
            <a:pPr marL="685800" indent="-685800" algn="l" eaLnBrk="1" hangingPunct="1">
              <a:buFontTx/>
              <a:buAutoNum type="arabicPeriod"/>
            </a:pPr>
            <a:r>
              <a:rPr lang="hu-HU" altLang="en-US" sz="2000" dirty="0" smtClean="0"/>
              <a:t>A nőket a múltban is bevonták az egyház missziójába.</a:t>
            </a:r>
            <a:r>
              <a:rPr lang="en-US" altLang="en-US" sz="2000" dirty="0" smtClean="0"/>
              <a:t> </a:t>
            </a:r>
          </a:p>
        </p:txBody>
      </p:sp>
      <p:sp>
        <p:nvSpPr>
          <p:cNvPr id="23555" name="Rectangle 4"/>
          <p:cNvSpPr>
            <a:spLocks noChangeArrowheads="1"/>
          </p:cNvSpPr>
          <p:nvPr/>
        </p:nvSpPr>
        <p:spPr bwMode="auto">
          <a:xfrm>
            <a:off x="31616" y="116632"/>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600">
                <a:solidFill>
                  <a:schemeClr val="tx1"/>
                </a:solidFill>
                <a:latin typeface="Centaur" pitchFamily="18" charset="0"/>
              </a:defRPr>
            </a:lvl1pPr>
            <a:lvl2pPr marL="742950" indent="-285750">
              <a:defRPr sz="4600">
                <a:solidFill>
                  <a:schemeClr val="tx1"/>
                </a:solidFill>
                <a:latin typeface="Centaur" pitchFamily="18" charset="0"/>
              </a:defRPr>
            </a:lvl2pPr>
            <a:lvl3pPr marL="1143000" indent="-228600">
              <a:defRPr sz="4600">
                <a:solidFill>
                  <a:schemeClr val="tx1"/>
                </a:solidFill>
                <a:latin typeface="Centaur" pitchFamily="18" charset="0"/>
              </a:defRPr>
            </a:lvl3pPr>
            <a:lvl4pPr marL="1600200" indent="-228600">
              <a:defRPr sz="4600">
                <a:solidFill>
                  <a:schemeClr val="tx1"/>
                </a:solidFill>
                <a:latin typeface="Centaur" pitchFamily="18" charset="0"/>
              </a:defRPr>
            </a:lvl4pPr>
            <a:lvl5pPr marL="2057400" indent="-228600">
              <a:defRPr sz="4600">
                <a:solidFill>
                  <a:schemeClr val="tx1"/>
                </a:solidFill>
                <a:latin typeface="Centaur" pitchFamily="18" charset="0"/>
              </a:defRPr>
            </a:lvl5pPr>
            <a:lvl6pPr marL="2514600" indent="-228600" eaLnBrk="0" fontAlgn="base" hangingPunct="0">
              <a:spcBef>
                <a:spcPct val="0"/>
              </a:spcBef>
              <a:spcAft>
                <a:spcPct val="0"/>
              </a:spcAft>
              <a:defRPr sz="4600">
                <a:solidFill>
                  <a:schemeClr val="tx1"/>
                </a:solidFill>
                <a:latin typeface="Centaur" pitchFamily="18" charset="0"/>
              </a:defRPr>
            </a:lvl6pPr>
            <a:lvl7pPr marL="2971800" indent="-228600" eaLnBrk="0" fontAlgn="base" hangingPunct="0">
              <a:spcBef>
                <a:spcPct val="0"/>
              </a:spcBef>
              <a:spcAft>
                <a:spcPct val="0"/>
              </a:spcAft>
              <a:defRPr sz="4600">
                <a:solidFill>
                  <a:schemeClr val="tx1"/>
                </a:solidFill>
                <a:latin typeface="Centaur" pitchFamily="18" charset="0"/>
              </a:defRPr>
            </a:lvl7pPr>
            <a:lvl8pPr marL="3429000" indent="-228600" eaLnBrk="0" fontAlgn="base" hangingPunct="0">
              <a:spcBef>
                <a:spcPct val="0"/>
              </a:spcBef>
              <a:spcAft>
                <a:spcPct val="0"/>
              </a:spcAft>
              <a:defRPr sz="4600">
                <a:solidFill>
                  <a:schemeClr val="tx1"/>
                </a:solidFill>
                <a:latin typeface="Centaur" pitchFamily="18" charset="0"/>
              </a:defRPr>
            </a:lvl8pPr>
            <a:lvl9pPr marL="3886200" indent="-228600" eaLnBrk="0" fontAlgn="base" hangingPunct="0">
              <a:spcBef>
                <a:spcPct val="0"/>
              </a:spcBef>
              <a:spcAft>
                <a:spcPct val="0"/>
              </a:spcAft>
              <a:defRPr sz="4600">
                <a:solidFill>
                  <a:schemeClr val="tx1"/>
                </a:solidFill>
                <a:latin typeface="Centaur" pitchFamily="18" charset="0"/>
              </a:defRPr>
            </a:lvl9pPr>
          </a:lstStyle>
          <a:p>
            <a:pPr algn="ctr"/>
            <a:r>
              <a:rPr lang="hu-HU" altLang="en-US" sz="4000" dirty="0" smtClean="0">
                <a:solidFill>
                  <a:srgbClr val="FF0000"/>
                </a:solidFill>
              </a:rPr>
              <a:t>Feltételezések</a:t>
            </a:r>
            <a:r>
              <a:rPr lang="hu-HU" altLang="en-US" sz="4000" dirty="0">
                <a:solidFill>
                  <a:srgbClr val="FF0000"/>
                </a:solidFill>
              </a:rPr>
              <a:t>, amelyek hatással vannak a filozófiára</a:t>
            </a:r>
            <a:endParaRPr lang="en-US" altLang="en-US" sz="4000" dirty="0">
              <a:solidFill>
                <a:srgbClr val="FF0000"/>
              </a:solidFill>
              <a:latin typeface="Tempus Sans ITC" pitchFamily="82" charset="0"/>
            </a:endParaRPr>
          </a:p>
        </p:txBody>
      </p:sp>
      <p:pic>
        <p:nvPicPr>
          <p:cNvPr id="36866" name="Picture 2" descr="http://clcpo.org/wp-content/uploads/2009/12/Group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940" y="2492896"/>
            <a:ext cx="2689100" cy="144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1275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up)">
                                      <p:cBhvr>
                                        <p:cTn id="7" dur="1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wipe(up)">
                                      <p:cBhvr>
                                        <p:cTn id="12" dur="1000"/>
                                        <p:tgtEl>
                                          <p:spTgt spid="31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wipe(up)">
                                      <p:cBhvr>
                                        <p:cTn id="17" dur="1000"/>
                                        <p:tgtEl>
                                          <p:spTgt spid="31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wipe(up)">
                                      <p:cBhvr>
                                        <p:cTn id="22" dur="1000"/>
                                        <p:tgtEl>
                                          <p:spTgt spid="317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wipe(up)">
                                      <p:cBhvr>
                                        <p:cTn id="27" dur="1000"/>
                                        <p:tgtEl>
                                          <p:spTgt spid="317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1747">
                                            <p:txEl>
                                              <p:pRg st="6" end="6"/>
                                            </p:txEl>
                                          </p:spTgt>
                                        </p:tgtEl>
                                        <p:attrNameLst>
                                          <p:attrName>style.visibility</p:attrName>
                                        </p:attrNameLst>
                                      </p:cBhvr>
                                      <p:to>
                                        <p:strVal val="visible"/>
                                      </p:to>
                                    </p:set>
                                    <p:animEffect transition="in" filter="wipe(up)">
                                      <p:cBhvr>
                                        <p:cTn id="32" dur="1000"/>
                                        <p:tgtEl>
                                          <p:spTgt spid="317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1747">
                                            <p:txEl>
                                              <p:pRg st="7" end="7"/>
                                            </p:txEl>
                                          </p:spTgt>
                                        </p:tgtEl>
                                        <p:attrNameLst>
                                          <p:attrName>style.visibility</p:attrName>
                                        </p:attrNameLst>
                                      </p:cBhvr>
                                      <p:to>
                                        <p:strVal val="visible"/>
                                      </p:to>
                                    </p:set>
                                    <p:animEffect transition="in" filter="wipe(up)">
                                      <p:cBhvr>
                                        <p:cTn id="37" dur="1000"/>
                                        <p:tgtEl>
                                          <p:spTgt spid="3174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1747">
                                            <p:txEl>
                                              <p:pRg st="8" end="8"/>
                                            </p:txEl>
                                          </p:spTgt>
                                        </p:tgtEl>
                                        <p:attrNameLst>
                                          <p:attrName>style.visibility</p:attrName>
                                        </p:attrNameLst>
                                      </p:cBhvr>
                                      <p:to>
                                        <p:strVal val="visible"/>
                                      </p:to>
                                    </p:set>
                                    <p:animEffect transition="in" filter="wipe(up)">
                                      <p:cBhvr>
                                        <p:cTn id="42" dur="10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Line 3"/>
          <p:cNvSpPr>
            <a:spLocks noChangeShapeType="1"/>
          </p:cNvSpPr>
          <p:nvPr/>
        </p:nvSpPr>
        <p:spPr bwMode="auto">
          <a:xfrm flipH="1">
            <a:off x="6790841" y="3755876"/>
            <a:ext cx="1905000" cy="2514600"/>
          </a:xfrm>
          <a:prstGeom prst="line">
            <a:avLst/>
          </a:prstGeom>
          <a:noFill/>
          <a:ln w="76200">
            <a:solidFill>
              <a:srgbClr val="CC0000"/>
            </a:solidFill>
            <a:round/>
            <a:headEnd/>
            <a:tailEnd/>
          </a:ln>
          <a:effectLst>
            <a:outerShdw dist="35921" dir="2700000" algn="ctr" rotWithShape="0">
              <a:srgbClr val="800000">
                <a:alpha val="50000"/>
              </a:srgbClr>
            </a:outerShdw>
          </a:effectLst>
          <a:extLst>
            <a:ext uri="{909E8E84-426E-40DD-AFC4-6F175D3DCCD1}">
              <a14:hiddenFill xmlns:a14="http://schemas.microsoft.com/office/drawing/2010/main">
                <a:noFill/>
              </a14:hiddenFill>
            </a:ext>
          </a:extLst>
        </p:spPr>
        <p:txBody>
          <a:bodyPr/>
          <a:lstStyle/>
          <a:p>
            <a:endParaRPr lang="en-GB"/>
          </a:p>
        </p:txBody>
      </p:sp>
      <p:sp>
        <p:nvSpPr>
          <p:cNvPr id="24579" name="Rectangle 2"/>
          <p:cNvSpPr>
            <a:spLocks noGrp="1" noChangeArrowheads="1"/>
          </p:cNvSpPr>
          <p:nvPr>
            <p:ph type="subTitle" idx="1"/>
          </p:nvPr>
        </p:nvSpPr>
        <p:spPr>
          <a:xfrm>
            <a:off x="1403648" y="1182824"/>
            <a:ext cx="6696744" cy="5212432"/>
          </a:xfrm>
        </p:spPr>
        <p:txBody>
          <a:bodyPr>
            <a:normAutofit/>
          </a:bodyPr>
          <a:lstStyle/>
          <a:p>
            <a:pPr eaLnBrk="1" hangingPunct="1">
              <a:lnSpc>
                <a:spcPct val="80000"/>
              </a:lnSpc>
            </a:pPr>
            <a:r>
              <a:rPr lang="en-US" altLang="en-US" sz="3600" dirty="0" smtClean="0">
                <a:solidFill>
                  <a:schemeClr val="tx1"/>
                </a:solidFill>
                <a:latin typeface="Centaur" pitchFamily="18" charset="0"/>
              </a:rPr>
              <a:t>  </a:t>
            </a:r>
            <a:r>
              <a:rPr lang="hu-HU" altLang="en-US" sz="3600" dirty="0" smtClean="0">
                <a:solidFill>
                  <a:schemeClr val="tx1"/>
                </a:solidFill>
                <a:latin typeface="Book Antiqua" panose="02040602050305030304" pitchFamily="18" charset="0"/>
              </a:rPr>
              <a:t>Minden újjászületett hívőnek szolgálatot kell végeznie</a:t>
            </a:r>
            <a:endParaRPr lang="en-US" altLang="en-US" sz="3600" dirty="0" smtClean="0">
              <a:latin typeface="Book Antiqua" panose="02040602050305030304" pitchFamily="18" charset="0"/>
            </a:endParaRPr>
          </a:p>
          <a:p>
            <a:pPr eaLnBrk="1" hangingPunct="1">
              <a:lnSpc>
                <a:spcPct val="80000"/>
              </a:lnSpc>
            </a:pPr>
            <a:endParaRPr lang="en-US" altLang="en-US" sz="3600" i="1" dirty="0" smtClean="0">
              <a:latin typeface="Centaur" pitchFamily="18" charset="0"/>
            </a:endParaRPr>
          </a:p>
          <a:p>
            <a:pPr eaLnBrk="1" hangingPunct="1">
              <a:lnSpc>
                <a:spcPct val="80000"/>
              </a:lnSpc>
            </a:pPr>
            <a:r>
              <a:rPr lang="hu-HU" altLang="en-US" sz="2800" i="1" dirty="0" smtClean="0">
                <a:solidFill>
                  <a:srgbClr val="FF0000"/>
                </a:solidFill>
              </a:rPr>
              <a:t>„Menjetek el tehát, tegyetek tanítvánnyá minden népet, megkeresztelve őket az Atyának, a Fiúnak és a Szentléleknek nevében, tanítva őket, hogy megtartsák mindazt, amit én parancsoltam néktek;és íme, én veletek vagyok minden napon a világ végezetéig.” </a:t>
            </a:r>
            <a:r>
              <a:rPr lang="en-US" altLang="en-US" sz="2000" i="1" dirty="0" smtClean="0"/>
              <a:t>M</a:t>
            </a:r>
            <a:r>
              <a:rPr lang="hu-HU" altLang="en-US" sz="2000" i="1" dirty="0" err="1" smtClean="0"/>
              <a:t>áté</a:t>
            </a:r>
            <a:r>
              <a:rPr lang="en-US" altLang="en-US" sz="2000" i="1" dirty="0" smtClean="0"/>
              <a:t> 28:19, 20</a:t>
            </a:r>
            <a:r>
              <a:rPr lang="en-US" altLang="en-US" sz="2000" dirty="0" smtClean="0"/>
              <a:t>.</a:t>
            </a:r>
          </a:p>
        </p:txBody>
      </p:sp>
      <p:sp>
        <p:nvSpPr>
          <p:cNvPr id="32772" name="Line 4"/>
          <p:cNvSpPr>
            <a:spLocks noChangeShapeType="1"/>
          </p:cNvSpPr>
          <p:nvPr/>
        </p:nvSpPr>
        <p:spPr bwMode="auto">
          <a:xfrm>
            <a:off x="7852389" y="3794272"/>
            <a:ext cx="1066800" cy="609600"/>
          </a:xfrm>
          <a:prstGeom prst="line">
            <a:avLst/>
          </a:prstGeom>
          <a:noFill/>
          <a:ln w="76200">
            <a:solidFill>
              <a:srgbClr val="CC0000"/>
            </a:solidFill>
            <a:round/>
            <a:headEnd/>
            <a:tailEnd/>
          </a:ln>
          <a:effectLst>
            <a:outerShdw dist="89803" dir="2700000" algn="ctr" rotWithShape="0">
              <a:srgbClr val="800000">
                <a:alpha val="50000"/>
              </a:srgbClr>
            </a:outerShdw>
          </a:effectLst>
          <a:extLst>
            <a:ext uri="{909E8E84-426E-40DD-AFC4-6F175D3DCCD1}">
              <a14:hiddenFill xmlns:a14="http://schemas.microsoft.com/office/drawing/2010/main">
                <a:noFill/>
              </a14:hiddenFill>
            </a:ext>
          </a:extLst>
        </p:spPr>
        <p:txBody>
          <a:bodyPr/>
          <a:lstStyle/>
          <a:p>
            <a:endParaRPr lang="en-GB"/>
          </a:p>
        </p:txBody>
      </p:sp>
      <p:pic>
        <p:nvPicPr>
          <p:cNvPr id="32773" name="Picture 5" descr="nourenj_[1]"/>
          <p:cNvPicPr>
            <a:picLocks noChangeAspect="1" noChangeArrowheads="1"/>
          </p:cNvPicPr>
          <p:nvPr/>
        </p:nvPicPr>
        <p:blipFill>
          <a:blip r:embed="rId3" cstate="print">
            <a:extLst>
              <a:ext uri="{28A0092B-C50C-407E-A947-70E740481C1C}">
                <a14:useLocalDpi xmlns:a14="http://schemas.microsoft.com/office/drawing/2010/main" val="0"/>
              </a:ext>
            </a:extLst>
          </a:blip>
          <a:srcRect r="21246" b="32339"/>
          <a:stretch>
            <a:fillRect/>
          </a:stretch>
        </p:blipFill>
        <p:spPr bwMode="auto">
          <a:xfrm>
            <a:off x="7743341" y="5157192"/>
            <a:ext cx="1127231" cy="1459632"/>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19010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amond(in)">
                                      <p:cBhvr>
                                        <p:cTn id="7" dur="2000"/>
                                        <p:tgtEl>
                                          <p:spTgt spid="3277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diamond(in)">
                                      <p:cBhvr>
                                        <p:cTn id="10" dur="2000"/>
                                        <p:tgtEl>
                                          <p:spTgt spid="32772"/>
                                        </p:tgtEl>
                                      </p:cBhvr>
                                    </p:animEffect>
                                  </p:childTnLst>
                                </p:cTn>
                              </p:par>
                              <p:par>
                                <p:cTn id="11" presetID="8" presetClass="entr" presetSubtype="16" fill="hold" nodeType="with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diamond(in)">
                                      <p:cBhvr>
                                        <p:cTn id="13"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subTitle" idx="1"/>
          </p:nvPr>
        </p:nvSpPr>
        <p:spPr>
          <a:xfrm>
            <a:off x="1413654" y="1181100"/>
            <a:ext cx="6542722" cy="5562600"/>
          </a:xfrm>
        </p:spPr>
        <p:txBody>
          <a:bodyPr>
            <a:normAutofit/>
          </a:bodyPr>
          <a:lstStyle/>
          <a:p>
            <a:pPr eaLnBrk="1" hangingPunct="1">
              <a:lnSpc>
                <a:spcPct val="90000"/>
              </a:lnSpc>
            </a:pPr>
            <a:r>
              <a:rPr lang="en-US" altLang="en-US" sz="2400" dirty="0" smtClean="0">
                <a:solidFill>
                  <a:schemeClr val="tx1"/>
                </a:solidFill>
                <a:latin typeface="Tempus Sans ITC" pitchFamily="82" charset="0"/>
              </a:rPr>
              <a:t>  </a:t>
            </a:r>
            <a:r>
              <a:rPr lang="hu-HU" altLang="en-US" sz="3200" dirty="0" smtClean="0">
                <a:latin typeface="Georgia" panose="02040502050405020303" pitchFamily="18" charset="0"/>
              </a:rPr>
              <a:t>Az </a:t>
            </a:r>
            <a:r>
              <a:rPr lang="en-US" altLang="en-US" sz="3200" dirty="0" err="1" smtClean="0">
                <a:latin typeface="Georgia" panose="02040502050405020303" pitchFamily="18" charset="0"/>
              </a:rPr>
              <a:t>Adventis</a:t>
            </a:r>
            <a:r>
              <a:rPr lang="hu-HU" altLang="en-US" sz="3200" dirty="0" err="1" smtClean="0">
                <a:latin typeface="Georgia" panose="02040502050405020303" pitchFamily="18" charset="0"/>
              </a:rPr>
              <a:t>ta</a:t>
            </a:r>
            <a:r>
              <a:rPr lang="hu-HU" altLang="en-US" sz="3200" dirty="0" smtClean="0">
                <a:latin typeface="Georgia" panose="02040502050405020303" pitchFamily="18" charset="0"/>
              </a:rPr>
              <a:t> Egyház tanítja, hogy mindenki a királyi papság része</a:t>
            </a:r>
            <a:r>
              <a:rPr lang="en-US" altLang="en-US" sz="3200" dirty="0" smtClean="0">
                <a:latin typeface="Georgia" panose="02040502050405020303" pitchFamily="18" charset="0"/>
              </a:rPr>
              <a:t>: </a:t>
            </a:r>
            <a:endParaRPr lang="en-US" altLang="en-US" sz="3200" i="1" dirty="0" smtClean="0">
              <a:latin typeface="Georgia" panose="02040502050405020303" pitchFamily="18" charset="0"/>
            </a:endParaRPr>
          </a:p>
          <a:p>
            <a:pPr eaLnBrk="1" hangingPunct="1">
              <a:lnSpc>
                <a:spcPct val="90000"/>
              </a:lnSpc>
            </a:pPr>
            <a:endParaRPr lang="hu-HU" altLang="en-US" sz="2800" i="1" dirty="0" smtClean="0"/>
          </a:p>
          <a:p>
            <a:pPr eaLnBrk="1" hangingPunct="1">
              <a:lnSpc>
                <a:spcPct val="90000"/>
              </a:lnSpc>
            </a:pPr>
            <a:r>
              <a:rPr lang="hu-HU" altLang="en-US" sz="2800" i="1" dirty="0" smtClean="0"/>
              <a:t>„Ti azonban választott nemzetség, királyi papság, szent nemzet vagytok, Isten tulajdonba vett népe, hogy hirdessétek nagy tetteit annak, aki a sötétségből az ő csodálatos világosságára hívott el titeket.”</a:t>
            </a:r>
            <a:r>
              <a:rPr lang="en-US" altLang="en-US" sz="2800" i="1" dirty="0" smtClean="0"/>
              <a:t> </a:t>
            </a:r>
          </a:p>
          <a:p>
            <a:pPr eaLnBrk="1" hangingPunct="1">
              <a:lnSpc>
                <a:spcPct val="90000"/>
              </a:lnSpc>
            </a:pPr>
            <a:r>
              <a:rPr lang="en-US" altLang="en-US" sz="2800" dirty="0" smtClean="0">
                <a:latin typeface="Centaur" pitchFamily="18" charset="0"/>
              </a:rPr>
              <a:t>1 P</a:t>
            </a:r>
            <a:r>
              <a:rPr lang="hu-HU" altLang="en-US" sz="2800" dirty="0">
                <a:latin typeface="Centaur" pitchFamily="18" charset="0"/>
              </a:rPr>
              <a:t>é</a:t>
            </a:r>
            <a:r>
              <a:rPr lang="en-US" altLang="en-US" sz="2800" dirty="0" err="1" smtClean="0">
                <a:latin typeface="Centaur" pitchFamily="18" charset="0"/>
              </a:rPr>
              <a:t>ter</a:t>
            </a:r>
            <a:r>
              <a:rPr lang="en-US" altLang="en-US" sz="2800" dirty="0" smtClean="0">
                <a:latin typeface="Centaur" pitchFamily="18" charset="0"/>
              </a:rPr>
              <a:t> 2:9.</a:t>
            </a:r>
            <a:r>
              <a:rPr lang="en-US" altLang="en-US" sz="2800" dirty="0" smtClean="0"/>
              <a:t> </a:t>
            </a:r>
          </a:p>
        </p:txBody>
      </p:sp>
      <p:sp>
        <p:nvSpPr>
          <p:cNvPr id="25603" name="Line 9"/>
          <p:cNvSpPr>
            <a:spLocks noChangeShapeType="1"/>
          </p:cNvSpPr>
          <p:nvPr/>
        </p:nvSpPr>
        <p:spPr bwMode="auto">
          <a:xfrm flipH="1">
            <a:off x="6859860" y="3573016"/>
            <a:ext cx="1905000" cy="2514600"/>
          </a:xfrm>
          <a:prstGeom prst="line">
            <a:avLst/>
          </a:prstGeom>
          <a:noFill/>
          <a:ln w="76200">
            <a:solidFill>
              <a:srgbClr val="CC0000"/>
            </a:solidFill>
            <a:round/>
            <a:headEnd/>
            <a:tailEnd/>
          </a:ln>
          <a:effectLst>
            <a:outerShdw dist="35921" dir="2700000" algn="ctr" rotWithShape="0">
              <a:srgbClr val="800000">
                <a:alpha val="50000"/>
              </a:srgbClr>
            </a:outerShdw>
          </a:effectLst>
          <a:extLst>
            <a:ext uri="{909E8E84-426E-40DD-AFC4-6F175D3DCCD1}">
              <a14:hiddenFill xmlns:a14="http://schemas.microsoft.com/office/drawing/2010/main">
                <a:noFill/>
              </a14:hiddenFill>
            </a:ext>
          </a:extLst>
        </p:spPr>
        <p:txBody>
          <a:bodyPr/>
          <a:lstStyle/>
          <a:p>
            <a:endParaRPr lang="en-GB"/>
          </a:p>
        </p:txBody>
      </p:sp>
      <p:sp>
        <p:nvSpPr>
          <p:cNvPr id="25604" name="Line 10"/>
          <p:cNvSpPr>
            <a:spLocks noChangeShapeType="1"/>
          </p:cNvSpPr>
          <p:nvPr/>
        </p:nvSpPr>
        <p:spPr bwMode="auto">
          <a:xfrm>
            <a:off x="7812360" y="3789040"/>
            <a:ext cx="1066800" cy="609600"/>
          </a:xfrm>
          <a:prstGeom prst="line">
            <a:avLst/>
          </a:prstGeom>
          <a:noFill/>
          <a:ln w="76200">
            <a:solidFill>
              <a:srgbClr val="CC0000"/>
            </a:solidFill>
            <a:round/>
            <a:headEnd/>
            <a:tailEnd/>
          </a:ln>
          <a:effectLst>
            <a:outerShdw dist="89803" dir="2700000" algn="ctr" rotWithShape="0">
              <a:srgbClr val="800000">
                <a:alpha val="50000"/>
              </a:srgbClr>
            </a:outerShdw>
          </a:effectLst>
          <a:extLst>
            <a:ext uri="{909E8E84-426E-40DD-AFC4-6F175D3DCCD1}">
              <a14:hiddenFill xmlns:a14="http://schemas.microsoft.com/office/drawing/2010/main">
                <a:noFill/>
              </a14:hiddenFill>
            </a:ext>
          </a:extLst>
        </p:spPr>
        <p:txBody>
          <a:bodyPr/>
          <a:lstStyle/>
          <a:p>
            <a:endParaRPr lang="en-GB"/>
          </a:p>
        </p:txBody>
      </p:sp>
      <p:pic>
        <p:nvPicPr>
          <p:cNvPr id="25605" name="Picture 11" descr="nourenj_[1]"/>
          <p:cNvPicPr>
            <a:picLocks noChangeAspect="1" noChangeArrowheads="1"/>
          </p:cNvPicPr>
          <p:nvPr/>
        </p:nvPicPr>
        <p:blipFill>
          <a:blip r:embed="rId3" cstate="print">
            <a:extLst>
              <a:ext uri="{28A0092B-C50C-407E-A947-70E740481C1C}">
                <a14:useLocalDpi xmlns:a14="http://schemas.microsoft.com/office/drawing/2010/main" val="0"/>
              </a:ext>
            </a:extLst>
          </a:blip>
          <a:srcRect r="21246" b="32339"/>
          <a:stretch>
            <a:fillRect/>
          </a:stretch>
        </p:blipFill>
        <p:spPr bwMode="auto">
          <a:xfrm>
            <a:off x="7884368" y="4941168"/>
            <a:ext cx="1071621" cy="1387624"/>
          </a:xfrm>
          <a:prstGeom prst="rect">
            <a:avLst/>
          </a:prstGeom>
          <a:noFill/>
          <a:ln>
            <a:noFill/>
          </a:ln>
          <a:effectLst>
            <a:outerShdw dist="35921"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7382"/>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475656" y="1196752"/>
            <a:ext cx="6480720" cy="6400800"/>
          </a:xfrm>
        </p:spPr>
        <p:txBody>
          <a:bodyPr/>
          <a:lstStyle/>
          <a:p>
            <a:pPr eaLnBrk="1" hangingPunct="1">
              <a:lnSpc>
                <a:spcPct val="90000"/>
              </a:lnSpc>
            </a:pPr>
            <a:r>
              <a:rPr lang="en-US" altLang="en-US" sz="2800" dirty="0" smtClean="0">
                <a:latin typeface="Arial" panose="020B0604020202020204" pitchFamily="34" charset="0"/>
                <a:cs typeface="Arial" panose="020B0604020202020204" pitchFamily="34" charset="0"/>
              </a:rPr>
              <a:t>  </a:t>
            </a:r>
            <a:r>
              <a:rPr lang="en-US" altLang="en-US" sz="3600" dirty="0" smtClean="0">
                <a:latin typeface="Arial" panose="020B0604020202020204" pitchFamily="34" charset="0"/>
                <a:cs typeface="Arial" panose="020B0604020202020204" pitchFamily="34" charset="0"/>
              </a:rPr>
              <a:t>The Bib</a:t>
            </a:r>
            <a:r>
              <a:rPr lang="hu-HU" altLang="en-US" sz="3600" dirty="0" err="1" smtClean="0">
                <a:latin typeface="Arial" panose="020B0604020202020204" pitchFamily="34" charset="0"/>
                <a:cs typeface="Arial" panose="020B0604020202020204" pitchFamily="34" charset="0"/>
              </a:rPr>
              <a:t>lia</a:t>
            </a:r>
            <a:r>
              <a:rPr lang="hu-HU" altLang="en-US" sz="3600" dirty="0" smtClean="0">
                <a:latin typeface="Arial" panose="020B0604020202020204" pitchFamily="34" charset="0"/>
                <a:cs typeface="Arial" panose="020B0604020202020204" pitchFamily="34" charset="0"/>
              </a:rPr>
              <a:t> arra hívja a nőket, hogy szolgáljanak egymásnak</a:t>
            </a:r>
            <a:r>
              <a:rPr lang="en-US" altLang="en-US" sz="3600" dirty="0" smtClean="0">
                <a:latin typeface="Arial" panose="020B0604020202020204" pitchFamily="34" charset="0"/>
                <a:cs typeface="Arial" panose="020B0604020202020204" pitchFamily="34" charset="0"/>
              </a:rPr>
              <a:t>:</a:t>
            </a:r>
          </a:p>
          <a:p>
            <a:pPr eaLnBrk="1" hangingPunct="1">
              <a:lnSpc>
                <a:spcPct val="80000"/>
              </a:lnSpc>
            </a:pPr>
            <a:r>
              <a:rPr lang="en-US" altLang="en-US" sz="2000" i="1" dirty="0" smtClean="0">
                <a:latin typeface="Centaur" pitchFamily="18" charset="0"/>
              </a:rPr>
              <a:t> </a:t>
            </a:r>
          </a:p>
          <a:p>
            <a:pPr eaLnBrk="1" hangingPunct="1">
              <a:lnSpc>
                <a:spcPct val="80000"/>
              </a:lnSpc>
            </a:pPr>
            <a:r>
              <a:rPr lang="hu-HU" altLang="en-US" sz="2000" b="1" i="1" dirty="0" smtClean="0"/>
              <a:t>„ugyanígy az idős asszonyok is szentekhez illően viselkedjenek, senkit se rágalmazzanak, ne legyenek mértéktelen borivás rabjai, tanítsanak a jóra; neveljék józanságra a fiatal asszonyokat, hogy ezek is szeressék a férjüket és gyermekeiket, és józanok, tiszták, háziasak, jók, férjük iránt engedelmesek legyenek, nehogy miattuk érje gyalázat Isten igéjét.”</a:t>
            </a:r>
            <a:r>
              <a:rPr lang="en-US" altLang="en-US" sz="2000" b="1" i="1" dirty="0" smtClean="0"/>
              <a:t>                           </a:t>
            </a:r>
          </a:p>
          <a:p>
            <a:pPr eaLnBrk="1" hangingPunct="1">
              <a:lnSpc>
                <a:spcPct val="90000"/>
              </a:lnSpc>
            </a:pPr>
            <a:r>
              <a:rPr lang="en-US" altLang="en-US" sz="2000" b="1" dirty="0" smtClean="0"/>
              <a:t>Titus</a:t>
            </a:r>
            <a:r>
              <a:rPr lang="hu-HU" altLang="en-US" sz="2000" b="1" dirty="0" smtClean="0"/>
              <a:t>z</a:t>
            </a:r>
            <a:r>
              <a:rPr lang="en-US" altLang="en-US" sz="2000" b="1" dirty="0" smtClean="0"/>
              <a:t> 2, 3-5.</a:t>
            </a:r>
          </a:p>
        </p:txBody>
      </p:sp>
      <p:pic>
        <p:nvPicPr>
          <p:cNvPr id="30722" name="Picture 2" descr="http://i2.cdn.turner.com/cnn/2009/HEALTH/01/12/healthmag.hormone.therapy/art.hormone.therapy.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144"/>
            <a:ext cx="3292555" cy="23020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slodive.com/wp-content/uploads/2013/04/short-hair-styles-for-older-women/cheerful-old-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555" y="5588000"/>
            <a:ext cx="1689637" cy="1267228"/>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www.adamtobinlaw.com/blog/wp-content/uploads/2011/07/sad-old-wom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2192" y="5409388"/>
            <a:ext cx="221253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http://thebiblequotestbq.files.wordpress.com/2012/03/respect-the-older-wom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3896" y="4477153"/>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5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checkerboard(across)">
                                      <p:cBhvr>
                                        <p:cTn id="7" dur="500"/>
                                        <p:tgtEl>
                                          <p:spTgt spid="3584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checkerboard(across)">
                                      <p:cBhvr>
                                        <p:cTn id="10" dur="500"/>
                                        <p:tgtEl>
                                          <p:spTgt spid="35842">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842">
                                            <p:txEl>
                                              <p:pRg st="2" end="2"/>
                                            </p:txEl>
                                          </p:spTgt>
                                        </p:tgtEl>
                                        <p:attrNameLst>
                                          <p:attrName>style.visibility</p:attrName>
                                        </p:attrNameLst>
                                      </p:cBhvr>
                                      <p:to>
                                        <p:strVal val="visible"/>
                                      </p:to>
                                    </p:set>
                                    <p:animEffect transition="in" filter="checkerboard(across)">
                                      <p:cBhvr>
                                        <p:cTn id="13" dur="500"/>
                                        <p:tgtEl>
                                          <p:spTgt spid="35842">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5842">
                                            <p:txEl>
                                              <p:pRg st="3" end="3"/>
                                            </p:txEl>
                                          </p:spTgt>
                                        </p:tgtEl>
                                        <p:attrNameLst>
                                          <p:attrName>style.visibility</p:attrName>
                                        </p:attrNameLst>
                                      </p:cBhvr>
                                      <p:to>
                                        <p:strVal val="visible"/>
                                      </p:to>
                                    </p:set>
                                    <p:animEffect transition="in" filter="checkerboard(across)">
                                      <p:cBhvr>
                                        <p:cTn id="16" dur="500"/>
                                        <p:tgtEl>
                                          <p:spTgt spid="358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1187624" y="980728"/>
            <a:ext cx="6912768" cy="6248400"/>
          </a:xfrm>
        </p:spPr>
        <p:txBody>
          <a:bodyPr/>
          <a:lstStyle/>
          <a:p>
            <a:pPr marL="288925" indent="-288925" eaLnBrk="1" hangingPunct="1"/>
            <a:r>
              <a:rPr lang="en-US" altLang="en-US" dirty="0" smtClean="0"/>
              <a:t>	</a:t>
            </a:r>
            <a:endParaRPr lang="en-US" altLang="en-US" sz="4000" dirty="0" smtClean="0">
              <a:latin typeface="Segoe Script" panose="020B0504020000000003" pitchFamily="34" charset="0"/>
            </a:endParaRPr>
          </a:p>
          <a:p>
            <a:pPr marL="288925" indent="-288925" algn="l" eaLnBrk="1" hangingPunct="1">
              <a:buFontTx/>
              <a:buChar char="•"/>
            </a:pPr>
            <a:r>
              <a:rPr lang="hu-HU" altLang="en-US" sz="2800" dirty="0" smtClean="0"/>
              <a:t>Segítenünk kell a nőknek felismerni lelki ajándékaikat </a:t>
            </a:r>
          </a:p>
          <a:p>
            <a:pPr marL="288925" indent="-288925" algn="l" eaLnBrk="1" hangingPunct="1">
              <a:buFontTx/>
              <a:buChar char="•"/>
            </a:pPr>
            <a:r>
              <a:rPr lang="hu-HU" altLang="en-US" sz="2800" dirty="0" smtClean="0"/>
              <a:t>Kreatívaknak kell lennünk a szolgálatok megszervezésében </a:t>
            </a:r>
          </a:p>
          <a:p>
            <a:pPr marL="288925" indent="-288925" algn="l" eaLnBrk="1" hangingPunct="1">
              <a:buFontTx/>
              <a:buChar char="•"/>
            </a:pPr>
            <a:r>
              <a:rPr lang="hu-HU" altLang="en-US" sz="2800" dirty="0" smtClean="0"/>
              <a:t>A szolgálatoknak a helyi szükségletekre kell válaszolniuk</a:t>
            </a:r>
          </a:p>
          <a:p>
            <a:pPr marL="288925" indent="-288925" algn="l" eaLnBrk="1" hangingPunct="1">
              <a:buFontTx/>
              <a:buChar char="•"/>
            </a:pPr>
            <a:r>
              <a:rPr lang="hu-HU" altLang="en-US" sz="2800" dirty="0" smtClean="0"/>
              <a:t>A legtöbb nőnek nincs ideje „még egy” programra</a:t>
            </a:r>
            <a:endParaRPr lang="en-US" altLang="en-US" sz="2800" dirty="0" smtClean="0">
              <a:latin typeface="Centaur" pitchFamily="18" charset="0"/>
            </a:endParaRPr>
          </a:p>
        </p:txBody>
      </p:sp>
      <p:pic>
        <p:nvPicPr>
          <p:cNvPr id="28674" name="Picture 2" descr="http://www.theologynetwork.org/Images/content/thumbnails/large/gif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5600698"/>
            <a:ext cx="3528392" cy="1269562"/>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007604" y="227668"/>
            <a:ext cx="7272808" cy="523220"/>
          </a:xfrm>
          <a:prstGeom prst="rect">
            <a:avLst/>
          </a:prstGeom>
        </p:spPr>
        <p:txBody>
          <a:bodyPr wrap="square">
            <a:spAutoFit/>
          </a:bodyPr>
          <a:lstStyle/>
          <a:p>
            <a:r>
              <a:rPr lang="hu-HU" altLang="en-US" sz="2800" b="1" dirty="0">
                <a:solidFill>
                  <a:schemeClr val="bg1"/>
                </a:solidFill>
                <a:latin typeface="Segoe Script" panose="020B0504020000000003" pitchFamily="34" charset="0"/>
              </a:rPr>
              <a:t>A világ megváltozott a nők számára</a:t>
            </a:r>
            <a:endParaRPr lang="hu-HU" sz="2800" b="1" dirty="0">
              <a:solidFill>
                <a:schemeClr val="bg1"/>
              </a:solidFill>
            </a:endParaRPr>
          </a:p>
        </p:txBody>
      </p:sp>
    </p:spTree>
    <p:extLst>
      <p:ext uri="{BB962C8B-B14F-4D97-AF65-F5344CB8AC3E}">
        <p14:creationId xmlns:p14="http://schemas.microsoft.com/office/powerpoint/2010/main" val="322062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up)">
                                      <p:cBhvr>
                                        <p:cTn id="7" dur="10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wipe(up)">
                                      <p:cBhvr>
                                        <p:cTn id="12" dur="10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wipe(up)">
                                      <p:cBhvr>
                                        <p:cTn id="17" dur="1000"/>
                                        <p:tgtEl>
                                          <p:spTgt spid="368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up)">
                                      <p:cBhvr>
                                        <p:cTn id="22" dur="1000"/>
                                        <p:tgtEl>
                                          <p:spTgt spid="368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6866">
                                            <p:txEl>
                                              <p:pRg st="4" end="4"/>
                                            </p:txEl>
                                          </p:spTgt>
                                        </p:tgtEl>
                                        <p:attrNameLst>
                                          <p:attrName>style.visibility</p:attrName>
                                        </p:attrNameLst>
                                      </p:cBhvr>
                                      <p:to>
                                        <p:strVal val="visible"/>
                                      </p:to>
                                    </p:set>
                                    <p:animEffect transition="in" filter="wipe(up)">
                                      <p:cBhvr>
                                        <p:cTn id="27" dur="10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763688" y="620688"/>
            <a:ext cx="4953000" cy="5562600"/>
          </a:xfrm>
        </p:spPr>
        <p:txBody>
          <a:bodyPr/>
          <a:lstStyle/>
          <a:p>
            <a:pPr eaLnBrk="1" hangingPunct="1">
              <a:lnSpc>
                <a:spcPct val="105000"/>
              </a:lnSpc>
            </a:pPr>
            <a:r>
              <a:rPr lang="hu-HU" altLang="en-US" sz="2600" i="1" dirty="0" smtClean="0">
                <a:latin typeface="Arial" charset="0"/>
              </a:rPr>
              <a:t>„Csak Krisztus módszerével lehet igazán az emberekhez férkőzni. A Megváltó az emberek közé vegyült. Javukat akarta. Együttérzést tanúsított irántuk, megnyerte bizalmukat. Azután így szólt hozzájuk: „Kövessetek engem!”</a:t>
            </a:r>
            <a:r>
              <a:rPr lang="en-US" altLang="en-US" sz="2600" i="1" dirty="0" smtClean="0">
                <a:latin typeface="Arial" charset="0"/>
              </a:rPr>
              <a:t/>
            </a:r>
            <a:br>
              <a:rPr lang="en-US" altLang="en-US" sz="2600" i="1" dirty="0" smtClean="0">
                <a:latin typeface="Arial" charset="0"/>
              </a:rPr>
            </a:br>
            <a:r>
              <a:rPr lang="hu-HU" altLang="en-US" sz="2600" i="1" dirty="0" smtClean="0">
                <a:latin typeface="Arial" charset="0"/>
              </a:rPr>
              <a:t/>
            </a:r>
            <a:br>
              <a:rPr lang="hu-HU" altLang="en-US" sz="2600" i="1" dirty="0" smtClean="0">
                <a:latin typeface="Arial" charset="0"/>
              </a:rPr>
            </a:br>
            <a:r>
              <a:rPr lang="hu-HU" altLang="en-US" sz="1800" i="1" dirty="0" smtClean="0">
                <a:latin typeface="Arial" charset="0"/>
              </a:rPr>
              <a:t>Ellen G. White</a:t>
            </a:r>
            <a:br>
              <a:rPr lang="hu-HU" altLang="en-US" sz="1800" i="1" dirty="0" smtClean="0">
                <a:latin typeface="Arial" charset="0"/>
              </a:rPr>
            </a:br>
            <a:r>
              <a:rPr lang="hu-HU" altLang="en-US" sz="1800" i="1" dirty="0" smtClean="0">
                <a:latin typeface="Arial" charset="0"/>
              </a:rPr>
              <a:t>A nagy orvos lábnyomán</a:t>
            </a:r>
            <a:r>
              <a:rPr lang="en-US" altLang="en-US" sz="1800" i="1" dirty="0" smtClean="0">
                <a:latin typeface="Arial" charset="0"/>
              </a:rPr>
              <a:t> </a:t>
            </a:r>
            <a:r>
              <a:rPr lang="hu-HU" altLang="en-US" sz="1800" i="1" dirty="0" smtClean="0">
                <a:latin typeface="Arial" charset="0"/>
              </a:rPr>
              <a:t>91 o</a:t>
            </a:r>
            <a:r>
              <a:rPr lang="en-US" altLang="en-US" sz="1800" i="1" dirty="0" smtClean="0">
                <a:latin typeface="Arial" charset="0"/>
              </a:rPr>
              <a:t>.</a:t>
            </a:r>
            <a:r>
              <a:rPr lang="en-US" altLang="en-US" sz="1800" i="1" dirty="0" smtClean="0"/>
              <a:t> </a:t>
            </a:r>
          </a:p>
        </p:txBody>
      </p:sp>
      <p:pic>
        <p:nvPicPr>
          <p:cNvPr id="26626" name="Picture 2" descr="http://adventistwomensministries.org/assets/images/webDesignImages/June06_globebutt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221088"/>
            <a:ext cx="13716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78983"/>
      </p:ext>
    </p:extLst>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461418" y="764704"/>
            <a:ext cx="5257800" cy="5410200"/>
          </a:xfrm>
        </p:spPr>
        <p:txBody>
          <a:bodyPr/>
          <a:lstStyle/>
          <a:p>
            <a:pPr eaLnBrk="1" hangingPunct="1"/>
            <a:r>
              <a:rPr lang="hu-HU" altLang="en-US" sz="2800" dirty="0" smtClean="0"/>
              <a:t>Nagyon fontos vezetői képzést biztosítani és </a:t>
            </a:r>
            <a:r>
              <a:rPr lang="hu-HU" altLang="en-US" sz="2800" dirty="0" err="1" smtClean="0"/>
              <a:t>mentorálni</a:t>
            </a:r>
            <a:endParaRPr lang="hu-HU" altLang="en-US" sz="2800" dirty="0" smtClean="0"/>
          </a:p>
          <a:p>
            <a:pPr eaLnBrk="1" hangingPunct="1"/>
            <a:r>
              <a:rPr lang="hu-HU" altLang="en-US" sz="2800" dirty="0" smtClean="0"/>
              <a:t>Minden, amit a nők a gyülekezetben tesznek a Női Szolgálatok része </a:t>
            </a:r>
          </a:p>
          <a:p>
            <a:pPr eaLnBrk="1" hangingPunct="1"/>
            <a:r>
              <a:rPr lang="hu-HU" altLang="en-US" sz="2800" dirty="0" smtClean="0"/>
              <a:t>Nagyon sok szolgálati lehetőség van. </a:t>
            </a:r>
            <a:endParaRPr lang="en-US" altLang="en-US" sz="2800" dirty="0" smtClean="0"/>
          </a:p>
        </p:txBody>
      </p:sp>
      <p:pic>
        <p:nvPicPr>
          <p:cNvPr id="38924" name="Picture 12" descr="MPj039588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3717032"/>
            <a:ext cx="2514600" cy="1704975"/>
          </a:xfrm>
          <a:prstGeom prst="rect">
            <a:avLst/>
          </a:prstGeom>
          <a:noFill/>
          <a:ln>
            <a:noFill/>
          </a:ln>
          <a:effectLst>
            <a:outerShdw dist="89803"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MPj03961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5085184"/>
            <a:ext cx="2286000" cy="1517650"/>
          </a:xfrm>
          <a:prstGeom prst="rect">
            <a:avLst/>
          </a:prstGeom>
          <a:noFill/>
          <a:ln>
            <a:noFill/>
          </a:ln>
          <a:effectLst>
            <a:outerShdw dist="89803"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066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dissolve">
                                      <p:cBhvr>
                                        <p:cTn id="7" dur="1000"/>
                                        <p:tgtEl>
                                          <p:spTgt spid="38920"/>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38924"/>
                                        </p:tgtEl>
                                        <p:attrNameLst>
                                          <p:attrName>style.visibility</p:attrName>
                                        </p:attrNameLst>
                                      </p:cBhvr>
                                      <p:to>
                                        <p:strVal val="visible"/>
                                      </p:to>
                                    </p:set>
                                    <p:animEffect transition="in" filter="dissolve">
                                      <p:cBhvr>
                                        <p:cTn id="11" dur="1000"/>
                                        <p:tgtEl>
                                          <p:spTgt spid="389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8915">
                                            <p:txEl>
                                              <p:pRg st="0" end="0"/>
                                            </p:txEl>
                                          </p:spTgt>
                                        </p:tgtEl>
                                        <p:attrNameLst>
                                          <p:attrName>style.visibility</p:attrName>
                                        </p:attrNameLst>
                                      </p:cBhvr>
                                      <p:to>
                                        <p:strVal val="visible"/>
                                      </p:to>
                                    </p:set>
                                    <p:animEffect transition="in" filter="wipe(up)">
                                      <p:cBhvr>
                                        <p:cTn id="16" dur="1000"/>
                                        <p:tgtEl>
                                          <p:spTgt spid="3891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wipe(up)">
                                      <p:cBhvr>
                                        <p:cTn id="21" dur="1000"/>
                                        <p:tgtEl>
                                          <p:spTgt spid="389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Effect transition="in" filter="wipe(up)">
                                      <p:cBhvr>
                                        <p:cTn id="2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93384" y="1879104"/>
            <a:ext cx="6768752" cy="1371600"/>
          </a:xfrm>
        </p:spPr>
        <p:txBody>
          <a:bodyPr>
            <a:normAutofit fontScale="90000"/>
          </a:bodyPr>
          <a:lstStyle/>
          <a:p>
            <a:r>
              <a:rPr lang="hu-HU" altLang="en-US" sz="3600" dirty="0">
                <a:solidFill>
                  <a:srgbClr val="CC0000"/>
                </a:solidFill>
                <a:latin typeface="Segoe Script" panose="020B0504020000000003" pitchFamily="34" charset="0"/>
              </a:rPr>
              <a:t>Hat alapvető kihívás amellyel a nőknek szembe kell nézniük</a:t>
            </a:r>
            <a:r>
              <a:rPr lang="en-GB" altLang="en-US" dirty="0">
                <a:solidFill>
                  <a:srgbClr val="CC0000"/>
                </a:solidFill>
                <a:latin typeface="Segoe Script" panose="020B0504020000000003" pitchFamily="34" charset="0"/>
              </a:rPr>
              <a:t/>
            </a:r>
            <a:br>
              <a:rPr lang="en-GB" altLang="en-US" dirty="0">
                <a:solidFill>
                  <a:srgbClr val="CC0000"/>
                </a:solidFill>
                <a:latin typeface="Segoe Script" panose="020B0504020000000003" pitchFamily="34" charset="0"/>
              </a:rPr>
            </a:br>
            <a:r>
              <a:rPr lang="hu-HU" altLang="en-US" b="1" dirty="0" smtClean="0"/>
              <a:t/>
            </a:r>
            <a:br>
              <a:rPr lang="hu-HU" altLang="en-US" b="1" dirty="0" smtClean="0"/>
            </a:br>
            <a:r>
              <a:rPr lang="en-US" altLang="en-US" b="1" dirty="0" smtClean="0">
                <a:latin typeface="Segoe Script" panose="020B0504020000000003" pitchFamily="34" charset="0"/>
              </a:rPr>
              <a:t/>
            </a:r>
            <a:br>
              <a:rPr lang="en-US" altLang="en-US" b="1" dirty="0" smtClean="0">
                <a:latin typeface="Segoe Script" panose="020B0504020000000003" pitchFamily="34" charset="0"/>
              </a:rPr>
            </a:br>
            <a:endParaRPr lang="en-US" altLang="en-US" b="1" dirty="0" smtClean="0">
              <a:latin typeface="Segoe Script" panose="020B0504020000000003" pitchFamily="34" charset="0"/>
            </a:endParaRPr>
          </a:p>
        </p:txBody>
      </p:sp>
      <p:sp>
        <p:nvSpPr>
          <p:cNvPr id="45059" name="Rectangle 3"/>
          <p:cNvSpPr>
            <a:spLocks noGrp="1" noChangeArrowheads="1"/>
          </p:cNvSpPr>
          <p:nvPr>
            <p:ph type="body" idx="1"/>
          </p:nvPr>
        </p:nvSpPr>
        <p:spPr>
          <a:xfrm>
            <a:off x="1043608" y="2492896"/>
            <a:ext cx="6116775" cy="4495800"/>
          </a:xfrm>
        </p:spPr>
        <p:txBody>
          <a:bodyPr/>
          <a:lstStyle/>
          <a:p>
            <a:pPr marL="288925" indent="-288925" eaLnBrk="1" hangingPunct="1"/>
            <a:r>
              <a:rPr lang="hu-HU" altLang="en-US" dirty="0" smtClean="0"/>
              <a:t>Szegénység</a:t>
            </a:r>
            <a:r>
              <a:rPr lang="en-US" altLang="en-US" dirty="0" smtClean="0"/>
              <a:t> </a:t>
            </a:r>
          </a:p>
          <a:p>
            <a:pPr marL="288925" indent="-288925" eaLnBrk="1" hangingPunct="1"/>
            <a:r>
              <a:rPr lang="hu-HU" altLang="en-US" dirty="0" smtClean="0"/>
              <a:t>Egészséggel kapcsolatos kockázatok</a:t>
            </a:r>
            <a:endParaRPr lang="en-US" altLang="en-US" dirty="0" smtClean="0"/>
          </a:p>
          <a:p>
            <a:pPr marL="288925" indent="-288925" eaLnBrk="1" hangingPunct="1"/>
            <a:r>
              <a:rPr lang="hu-HU" altLang="en-US" dirty="0"/>
              <a:t>Í</a:t>
            </a:r>
            <a:r>
              <a:rPr lang="hu-HU" altLang="en-US" dirty="0" smtClean="0"/>
              <a:t>rástudatlanság</a:t>
            </a:r>
            <a:endParaRPr lang="en-US" altLang="en-US" dirty="0" smtClean="0"/>
          </a:p>
          <a:p>
            <a:pPr marL="288925" indent="-288925" eaLnBrk="1" hangingPunct="1"/>
            <a:r>
              <a:rPr lang="hu-HU" altLang="en-US" dirty="0" smtClean="0"/>
              <a:t>Túlterheltség a munkában</a:t>
            </a:r>
            <a:endParaRPr lang="en-US" altLang="en-US" dirty="0" smtClean="0"/>
          </a:p>
          <a:p>
            <a:pPr marL="288925" indent="-288925" eaLnBrk="1" hangingPunct="1"/>
            <a:r>
              <a:rPr lang="hu-HU" altLang="en-US" dirty="0" smtClean="0"/>
              <a:t>Erőszak</a:t>
            </a:r>
            <a:endParaRPr lang="en-US" altLang="en-US" dirty="0" smtClean="0"/>
          </a:p>
          <a:p>
            <a:pPr marL="288925" indent="-288925"/>
            <a:r>
              <a:rPr lang="hu-HU" altLang="en-US" dirty="0" smtClean="0">
                <a:latin typeface="Arial" charset="0"/>
              </a:rPr>
              <a:t>Képzés és </a:t>
            </a:r>
            <a:r>
              <a:rPr lang="hu-HU" altLang="en-US" dirty="0" err="1">
                <a:latin typeface="Arial" charset="0"/>
              </a:rPr>
              <a:t>mentorálás</a:t>
            </a:r>
            <a:r>
              <a:rPr lang="hu-HU" altLang="en-US" dirty="0">
                <a:latin typeface="Arial" charset="0"/>
              </a:rPr>
              <a:t> </a:t>
            </a:r>
            <a:r>
              <a:rPr lang="hu-HU" altLang="en-US" dirty="0" smtClean="0">
                <a:latin typeface="Arial" charset="0"/>
              </a:rPr>
              <a:t>szükségessége</a:t>
            </a:r>
            <a:endParaRPr lang="en-US" altLang="en-US" dirty="0" smtClean="0"/>
          </a:p>
        </p:txBody>
      </p:sp>
      <p:sp>
        <p:nvSpPr>
          <p:cNvPr id="45082" name="Rectangle 26"/>
          <p:cNvSpPr>
            <a:spLocks noChangeArrowheads="1"/>
          </p:cNvSpPr>
          <p:nvPr/>
        </p:nvSpPr>
        <p:spPr bwMode="auto">
          <a:xfrm>
            <a:off x="1403648" y="5589240"/>
            <a:ext cx="430073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CC0000"/>
                </a:solidFill>
                <a:latin typeface="Arial" charset="0"/>
              </a:defRPr>
            </a:lvl1pPr>
            <a:lvl2pPr marL="742950" indent="-285750">
              <a:spcBef>
                <a:spcPct val="20000"/>
              </a:spcBef>
              <a:buChar char="–"/>
              <a:defRPr sz="2800">
                <a:solidFill>
                  <a:srgbClr val="CC0000"/>
                </a:solidFill>
                <a:latin typeface="Arial" charset="0"/>
              </a:defRPr>
            </a:lvl2pPr>
            <a:lvl3pPr marL="1143000" indent="-228600">
              <a:spcBef>
                <a:spcPct val="20000"/>
              </a:spcBef>
              <a:buChar char="•"/>
              <a:defRPr sz="2400">
                <a:solidFill>
                  <a:srgbClr val="CC0000"/>
                </a:solidFill>
                <a:latin typeface="Arial" charset="0"/>
              </a:defRPr>
            </a:lvl3pPr>
            <a:lvl4pPr marL="1600200" indent="-228600">
              <a:spcBef>
                <a:spcPct val="20000"/>
              </a:spcBef>
              <a:buChar char="–"/>
              <a:defRPr sz="2000">
                <a:solidFill>
                  <a:srgbClr val="CC0000"/>
                </a:solidFill>
                <a:latin typeface="Arial" charset="0"/>
              </a:defRPr>
            </a:lvl4pPr>
            <a:lvl5pPr marL="2057400" indent="-228600">
              <a:spcBef>
                <a:spcPct val="20000"/>
              </a:spcBef>
              <a:buChar char="»"/>
              <a:defRPr sz="2000">
                <a:solidFill>
                  <a:srgbClr val="CC0000"/>
                </a:solidFill>
                <a:latin typeface="Arial" charset="0"/>
              </a:defRPr>
            </a:lvl5pPr>
            <a:lvl6pPr marL="2514600" indent="-228600" eaLnBrk="0" fontAlgn="base" hangingPunct="0">
              <a:spcBef>
                <a:spcPct val="20000"/>
              </a:spcBef>
              <a:spcAft>
                <a:spcPct val="0"/>
              </a:spcAft>
              <a:buChar char="»"/>
              <a:defRPr sz="2000">
                <a:solidFill>
                  <a:srgbClr val="CC0000"/>
                </a:solidFill>
                <a:latin typeface="Arial" charset="0"/>
              </a:defRPr>
            </a:lvl6pPr>
            <a:lvl7pPr marL="2971800" indent="-228600" eaLnBrk="0" fontAlgn="base" hangingPunct="0">
              <a:spcBef>
                <a:spcPct val="20000"/>
              </a:spcBef>
              <a:spcAft>
                <a:spcPct val="0"/>
              </a:spcAft>
              <a:buChar char="»"/>
              <a:defRPr sz="2000">
                <a:solidFill>
                  <a:srgbClr val="CC0000"/>
                </a:solidFill>
                <a:latin typeface="Arial" charset="0"/>
              </a:defRPr>
            </a:lvl7pPr>
            <a:lvl8pPr marL="3429000" indent="-228600" eaLnBrk="0" fontAlgn="base" hangingPunct="0">
              <a:spcBef>
                <a:spcPct val="20000"/>
              </a:spcBef>
              <a:spcAft>
                <a:spcPct val="0"/>
              </a:spcAft>
              <a:buChar char="»"/>
              <a:defRPr sz="2000">
                <a:solidFill>
                  <a:srgbClr val="CC0000"/>
                </a:solidFill>
                <a:latin typeface="Arial" charset="0"/>
              </a:defRPr>
            </a:lvl8pPr>
            <a:lvl9pPr marL="3886200" indent="-228600" eaLnBrk="0" fontAlgn="base" hangingPunct="0">
              <a:spcBef>
                <a:spcPct val="20000"/>
              </a:spcBef>
              <a:spcAft>
                <a:spcPct val="0"/>
              </a:spcAft>
              <a:buChar char="»"/>
              <a:defRPr sz="2000">
                <a:solidFill>
                  <a:srgbClr val="CC0000"/>
                </a:solidFill>
                <a:latin typeface="Arial" charset="0"/>
              </a:defRPr>
            </a:lvl9pPr>
          </a:lstStyle>
          <a:p>
            <a:pPr>
              <a:spcBef>
                <a:spcPct val="0"/>
              </a:spcBef>
              <a:buFontTx/>
              <a:buNone/>
            </a:pPr>
            <a:r>
              <a:rPr lang="en-US" altLang="en-US" sz="2800" dirty="0" smtClean="0">
                <a:solidFill>
                  <a:schemeClr val="tx1"/>
                </a:solidFill>
                <a:latin typeface="Centaur" pitchFamily="18" charset="0"/>
                <a:hlinkClick r:id="rId3"/>
              </a:rPr>
              <a:t>http</a:t>
            </a:r>
            <a:r>
              <a:rPr lang="en-US" altLang="en-US" sz="2800" dirty="0">
                <a:solidFill>
                  <a:schemeClr val="tx1"/>
                </a:solidFill>
                <a:latin typeface="Centaur" pitchFamily="18" charset="0"/>
                <a:hlinkClick r:id="rId3"/>
              </a:rPr>
              <a:t>://wm.gc.adventist.org</a:t>
            </a:r>
            <a:endParaRPr lang="en-US" altLang="en-US" sz="2800" dirty="0">
              <a:solidFill>
                <a:schemeClr val="tx1"/>
              </a:solidFill>
              <a:latin typeface="Centaur" pitchFamily="18" charset="0"/>
            </a:endParaRPr>
          </a:p>
        </p:txBody>
      </p:sp>
      <p:pic>
        <p:nvPicPr>
          <p:cNvPr id="45083" name="Picture 27" descr="Six Challenge Iss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7" y="2564904"/>
            <a:ext cx="1743075" cy="3200400"/>
          </a:xfrm>
          <a:prstGeom prst="rect">
            <a:avLst/>
          </a:prstGeom>
          <a:noFill/>
          <a:ln>
            <a:noFill/>
          </a:ln>
          <a:effectLst>
            <a:outerShdw dist="81320" dir="2319588"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995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083"/>
                                        </p:tgtEl>
                                        <p:attrNameLst>
                                          <p:attrName>style.visibility</p:attrName>
                                        </p:attrNameLst>
                                      </p:cBhvr>
                                      <p:to>
                                        <p:strVal val="visible"/>
                                      </p:to>
                                    </p:set>
                                    <p:animEffect transition="in" filter="dissolve">
                                      <p:cBhvr>
                                        <p:cTn id="7" dur="500"/>
                                        <p:tgtEl>
                                          <p:spTgt spid="45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wipe(left)">
                                      <p:cBhvr>
                                        <p:cTn id="12" dur="5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wipe(left)">
                                      <p:cBhvr>
                                        <p:cTn id="17" dur="500"/>
                                        <p:tgtEl>
                                          <p:spTgt spid="45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wipe(left)">
                                      <p:cBhvr>
                                        <p:cTn id="22" dur="500"/>
                                        <p:tgtEl>
                                          <p:spTgt spid="450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wipe(left)">
                                      <p:cBhvr>
                                        <p:cTn id="27" dur="500"/>
                                        <p:tgtEl>
                                          <p:spTgt spid="450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wipe(left)">
                                      <p:cBhvr>
                                        <p:cTn id="32" dur="500"/>
                                        <p:tgtEl>
                                          <p:spTgt spid="4505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Effect transition="in" filter="wipe(left)">
                                      <p:cBhvr>
                                        <p:cTn id="37" dur="500"/>
                                        <p:tgtEl>
                                          <p:spTgt spid="4505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5082">
                                            <p:txEl>
                                              <p:pRg st="0" end="0"/>
                                            </p:txEl>
                                          </p:spTgt>
                                        </p:tgtEl>
                                        <p:attrNameLst>
                                          <p:attrName>style.visibility</p:attrName>
                                        </p:attrNameLst>
                                      </p:cBhvr>
                                      <p:to>
                                        <p:strVal val="visible"/>
                                      </p:to>
                                    </p:set>
                                    <p:animEffect transition="in" filter="wipe(left)">
                                      <p:cBhvr>
                                        <p:cTn id="42" dur="500"/>
                                        <p:tgtEl>
                                          <p:spTgt spid="450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areptaHenry-enhanc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908720"/>
            <a:ext cx="4098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a:xfrm>
            <a:off x="1043608" y="2924944"/>
            <a:ext cx="2209800" cy="862013"/>
          </a:xfrm>
        </p:spPr>
        <p:txBody>
          <a:bodyPr>
            <a:normAutofit fontScale="90000"/>
          </a:bodyPr>
          <a:lstStyle/>
          <a:p>
            <a:pPr eaLnBrk="1" hangingPunct="1"/>
            <a:r>
              <a:rPr lang="en-US" altLang="en-US" sz="3200" dirty="0" smtClean="0"/>
              <a:t>SMI Henry</a:t>
            </a:r>
            <a:br>
              <a:rPr lang="en-US" altLang="en-US" sz="3200" dirty="0" smtClean="0"/>
            </a:br>
            <a:r>
              <a:rPr lang="en-US" altLang="en-US" sz="3200" dirty="0" smtClean="0"/>
              <a:t>1839-1900</a:t>
            </a:r>
          </a:p>
        </p:txBody>
      </p:sp>
    </p:spTree>
    <p:extLst>
      <p:ext uri="{BB962C8B-B14F-4D97-AF65-F5344CB8AC3E}">
        <p14:creationId xmlns:p14="http://schemas.microsoft.com/office/powerpoint/2010/main" val="21066427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1000" fill="hold"/>
                                        <p:tgtEl>
                                          <p:spTgt spid="46084"/>
                                        </p:tgtEl>
                                        <p:attrNameLst>
                                          <p:attrName>ppt_w</p:attrName>
                                        </p:attrNameLst>
                                      </p:cBhvr>
                                      <p:tavLst>
                                        <p:tav tm="0">
                                          <p:val>
                                            <p:fltVal val="0"/>
                                          </p:val>
                                        </p:tav>
                                        <p:tav tm="100000">
                                          <p:val>
                                            <p:strVal val="#ppt_w"/>
                                          </p:val>
                                        </p:tav>
                                      </p:tavLst>
                                    </p:anim>
                                    <p:anim calcmode="lin" valueType="num">
                                      <p:cBhvr>
                                        <p:cTn id="8" dur="1000" fill="hold"/>
                                        <p:tgtEl>
                                          <p:spTgt spid="46084"/>
                                        </p:tgtEl>
                                        <p:attrNameLst>
                                          <p:attrName>ppt_h</p:attrName>
                                        </p:attrNameLst>
                                      </p:cBhvr>
                                      <p:tavLst>
                                        <p:tav tm="0">
                                          <p:val>
                                            <p:fltVal val="0"/>
                                          </p:val>
                                        </p:tav>
                                        <p:tav tm="100000">
                                          <p:val>
                                            <p:strVal val="#ppt_h"/>
                                          </p:val>
                                        </p:tav>
                                      </p:tavLst>
                                    </p:anim>
                                    <p:animEffect transition="in" filter="fade">
                                      <p:cBhvr>
                                        <p:cTn id="9" dur="1000"/>
                                        <p:tgtEl>
                                          <p:spTgt spid="4608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6083"/>
                                        </p:tgtEl>
                                        <p:attrNameLst>
                                          <p:attrName>style.visibility</p:attrName>
                                        </p:attrNameLst>
                                      </p:cBhvr>
                                      <p:to>
                                        <p:strVal val="visible"/>
                                      </p:to>
                                    </p:set>
                                    <p:anim calcmode="lin" valueType="num">
                                      <p:cBhvr>
                                        <p:cTn id="12" dur="1000" fill="hold"/>
                                        <p:tgtEl>
                                          <p:spTgt spid="46083"/>
                                        </p:tgtEl>
                                        <p:attrNameLst>
                                          <p:attrName>ppt_w</p:attrName>
                                        </p:attrNameLst>
                                      </p:cBhvr>
                                      <p:tavLst>
                                        <p:tav tm="0">
                                          <p:val>
                                            <p:fltVal val="0"/>
                                          </p:val>
                                        </p:tav>
                                        <p:tav tm="100000">
                                          <p:val>
                                            <p:strVal val="#ppt_w"/>
                                          </p:val>
                                        </p:tav>
                                      </p:tavLst>
                                    </p:anim>
                                    <p:anim calcmode="lin" valueType="num">
                                      <p:cBhvr>
                                        <p:cTn id="13" dur="1000" fill="hold"/>
                                        <p:tgtEl>
                                          <p:spTgt spid="46083"/>
                                        </p:tgtEl>
                                        <p:attrNameLst>
                                          <p:attrName>ppt_h</p:attrName>
                                        </p:attrNameLst>
                                      </p:cBhvr>
                                      <p:tavLst>
                                        <p:tav tm="0">
                                          <p:val>
                                            <p:fltVal val="0"/>
                                          </p:val>
                                        </p:tav>
                                        <p:tav tm="100000">
                                          <p:val>
                                            <p:strVal val="#ppt_h"/>
                                          </p:val>
                                        </p:tav>
                                      </p:tavLst>
                                    </p:anim>
                                    <p:animEffect transition="in" filter="fade">
                                      <p:cBhvr>
                                        <p:cTn id="14" dur="1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683568" y="1196752"/>
            <a:ext cx="5105400" cy="4876800"/>
          </a:xfrm>
        </p:spPr>
        <p:txBody>
          <a:bodyPr>
            <a:normAutofit fontScale="90000"/>
          </a:bodyPr>
          <a:lstStyle/>
          <a:p>
            <a:r>
              <a:rPr lang="hu-HU" sz="3600" dirty="0"/>
              <a:t>„Isten férfiakat és nőket választ a mindent eldöntő munka végzésére. </a:t>
            </a:r>
            <a:br>
              <a:rPr lang="hu-HU" sz="3600" dirty="0"/>
            </a:br>
            <a:r>
              <a:rPr lang="hu-HU" sz="3600" dirty="0"/>
              <a:t>A veszteség érezhető lesz, ha a képességeinket nem egyesíthetjük.”</a:t>
            </a:r>
            <a:br>
              <a:rPr lang="hu-HU" sz="3600" dirty="0"/>
            </a:br>
            <a:r>
              <a:rPr lang="hu-HU" sz="3600" dirty="0"/>
              <a:t>                                                                           </a:t>
            </a:r>
            <a:r>
              <a:rPr lang="hu-HU" sz="3100" i="1" dirty="0"/>
              <a:t>Ellen G. White: Evangelizálás 306 old. </a:t>
            </a:r>
            <a:br>
              <a:rPr lang="hu-HU" sz="3100" i="1" dirty="0"/>
            </a:br>
            <a:endParaRPr lang="en-US" altLang="en-US" sz="2000" dirty="0" smtClean="0">
              <a:latin typeface="Arial" charset="0"/>
            </a:endParaRPr>
          </a:p>
        </p:txBody>
      </p:sp>
      <p:pic>
        <p:nvPicPr>
          <p:cNvPr id="48134" name="Picture 6" descr="MPj03957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481913"/>
            <a:ext cx="2819400" cy="1876425"/>
          </a:xfrm>
          <a:prstGeom prst="rect">
            <a:avLst/>
          </a:prstGeom>
          <a:noFill/>
          <a:ln>
            <a:noFill/>
          </a:ln>
          <a:effectLst>
            <a:outerShdw dist="89803"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31116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dissolve">
                                      <p:cBhvr>
                                        <p:cTn id="7"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t;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lt;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l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764704"/>
            <a:ext cx="3438126" cy="532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899592" y="1124744"/>
            <a:ext cx="3672408" cy="646331"/>
          </a:xfrm>
          <a:prstGeom prst="rect">
            <a:avLst/>
          </a:prstGeom>
          <a:noFill/>
        </p:spPr>
        <p:txBody>
          <a:bodyPr wrap="square" rtlCol="0">
            <a:spAutoFit/>
          </a:bodyPr>
          <a:lstStyle/>
          <a:p>
            <a:r>
              <a:rPr lang="hu-HU" altLang="en-US" b="1" dirty="0">
                <a:latin typeface="Tahoma" panose="020B0604030504040204" pitchFamily="34" charset="0"/>
                <a:ea typeface="Tahoma" panose="020B0604030504040204" pitchFamily="34" charset="0"/>
                <a:cs typeface="Tahoma" panose="020B0604030504040204" pitchFamily="34" charset="0"/>
              </a:rPr>
              <a:t>A Női Szolgálatok filozófiája</a:t>
            </a:r>
            <a:r>
              <a:rPr lang="en-US" altLang="en-US" b="1" dirty="0">
                <a:latin typeface="Tahoma" panose="020B0604030504040204" pitchFamily="34" charset="0"/>
                <a:ea typeface="Tahoma" panose="020B0604030504040204" pitchFamily="34" charset="0"/>
                <a:cs typeface="Tahoma" panose="020B0604030504040204" pitchFamily="34" charset="0"/>
              </a:rPr>
              <a:t>:</a:t>
            </a:r>
            <a:endParaRPr lang="hu-HU" altLang="en-US" b="1" dirty="0">
              <a:latin typeface="Tahoma" panose="020B0604030504040204" pitchFamily="34" charset="0"/>
              <a:ea typeface="Tahoma" panose="020B0604030504040204" pitchFamily="34" charset="0"/>
              <a:cs typeface="Tahoma" panose="020B0604030504040204" pitchFamily="34" charset="0"/>
            </a:endParaRPr>
          </a:p>
          <a:p>
            <a:r>
              <a:rPr lang="hu-HU" altLang="en-US" b="1" dirty="0">
                <a:latin typeface="Tahoma" panose="020B0604030504040204" pitchFamily="34" charset="0"/>
                <a:ea typeface="Tahoma" panose="020B0604030504040204" pitchFamily="34" charset="0"/>
                <a:cs typeface="Tahoma" panose="020B0604030504040204" pitchFamily="34" charset="0"/>
              </a:rPr>
              <a:t>szerepe és </a:t>
            </a:r>
            <a:r>
              <a:rPr lang="hu-HU" altLang="en-US" b="1" dirty="0" smtClean="0">
                <a:latin typeface="Tahoma" panose="020B0604030504040204" pitchFamily="34" charset="0"/>
                <a:ea typeface="Tahoma" panose="020B0604030504040204" pitchFamily="34" charset="0"/>
                <a:cs typeface="Tahoma" panose="020B0604030504040204" pitchFamily="34" charset="0"/>
              </a:rPr>
              <a:t>céljai (folytatás)</a:t>
            </a:r>
            <a:endParaRPr lang="en-US"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969930" y="2543354"/>
            <a:ext cx="3602070" cy="2554545"/>
          </a:xfrm>
          <a:prstGeom prst="rect">
            <a:avLst/>
          </a:prstGeom>
        </p:spPr>
        <p:txBody>
          <a:bodyPr wrap="square">
            <a:spAutoFit/>
          </a:bodyPr>
          <a:lstStyle/>
          <a:p>
            <a:pPr>
              <a:buFontTx/>
              <a:buChar char="•"/>
            </a:pPr>
            <a:r>
              <a:rPr lang="hu-HU" altLang="en-US" sz="2000" dirty="0" smtClean="0">
                <a:latin typeface="Tahoma" panose="020B0604030504040204" pitchFamily="34" charset="0"/>
                <a:ea typeface="Tahoma" panose="020B0604030504040204" pitchFamily="34" charset="0"/>
                <a:cs typeface="Tahoma" panose="020B0604030504040204" pitchFamily="34" charset="0"/>
              </a:rPr>
              <a:t>Minden tanulás szintézise</a:t>
            </a:r>
          </a:p>
          <a:p>
            <a:r>
              <a:rPr lang="hu-HU" altLang="en-US" sz="2000" dirty="0">
                <a:latin typeface="Tahoma" panose="020B0604030504040204" pitchFamily="34" charset="0"/>
                <a:ea typeface="Tahoma" panose="020B0604030504040204" pitchFamily="34" charset="0"/>
                <a:cs typeface="Tahoma" panose="020B0604030504040204" pitchFamily="34" charset="0"/>
              </a:rPr>
              <a:t>kivéve a gyakorlati művészeti és műszaki </a:t>
            </a:r>
            <a:r>
              <a:rPr lang="hu-HU" altLang="en-US" sz="2000" dirty="0" smtClean="0">
                <a:latin typeface="Tahoma" panose="020B0604030504040204" pitchFamily="34" charset="0"/>
                <a:ea typeface="Tahoma" panose="020B0604030504040204" pitchFamily="34" charset="0"/>
                <a:cs typeface="Tahoma" panose="020B0604030504040204" pitchFamily="34" charset="0"/>
              </a:rPr>
              <a:t>előírásokat.</a:t>
            </a:r>
          </a:p>
          <a:p>
            <a:pPr>
              <a:buFontTx/>
              <a:buChar char="•"/>
            </a:pPr>
            <a:r>
              <a:rPr lang="hu-HU" altLang="en-US" sz="2000" dirty="0">
                <a:latin typeface="Tahoma" panose="020B0604030504040204" pitchFamily="34" charset="0"/>
                <a:ea typeface="Tahoma" panose="020B0604030504040204" pitchFamily="34" charset="0"/>
                <a:cs typeface="Tahoma" panose="020B0604030504040204" pitchFamily="34" charset="0"/>
              </a:rPr>
              <a:t>A</a:t>
            </a:r>
            <a:r>
              <a:rPr lang="hu-HU" altLang="en-US" sz="2000" dirty="0" smtClean="0">
                <a:latin typeface="Tahoma" panose="020B0604030504040204" pitchFamily="34" charset="0"/>
                <a:ea typeface="Tahoma" panose="020B0604030504040204" pitchFamily="34" charset="0"/>
                <a:cs typeface="Tahoma" panose="020B0604030504040204" pitchFamily="34" charset="0"/>
              </a:rPr>
              <a:t>lapvető </a:t>
            </a:r>
            <a:r>
              <a:rPr lang="hu-HU" altLang="en-US" sz="2000" dirty="0">
                <a:latin typeface="Tahoma" panose="020B0604030504040204" pitchFamily="34" charset="0"/>
                <a:ea typeface="Tahoma" panose="020B0604030504040204" pitchFamily="34" charset="0"/>
                <a:cs typeface="Tahoma" panose="020B0604030504040204" pitchFamily="34" charset="0"/>
              </a:rPr>
              <a:t>vagy motiváló </a:t>
            </a:r>
            <a:r>
              <a:rPr lang="hu-HU" altLang="en-US" sz="2000" dirty="0" smtClean="0">
                <a:latin typeface="Tahoma" panose="020B0604030504040204" pitchFamily="34" charset="0"/>
                <a:ea typeface="Tahoma" panose="020B0604030504040204" pitchFamily="34" charset="0"/>
                <a:cs typeface="Tahoma" panose="020B0604030504040204" pitchFamily="34" charset="0"/>
              </a:rPr>
              <a:t>elvek rendszere: cselekvés vagy meggyőződés alapja </a:t>
            </a:r>
          </a:p>
          <a:p>
            <a:pPr>
              <a:buFontTx/>
              <a:buChar char="•"/>
            </a:pPr>
            <a:r>
              <a:rPr lang="hu-HU" altLang="en-US" sz="2000" dirty="0">
                <a:latin typeface="Tahoma" panose="020B0604030504040204" pitchFamily="34" charset="0"/>
                <a:ea typeface="Tahoma" panose="020B0604030504040204" pitchFamily="34" charset="0"/>
                <a:cs typeface="Tahoma" panose="020B0604030504040204" pitchFamily="34" charset="0"/>
              </a:rPr>
              <a:t>Á</a:t>
            </a:r>
            <a:r>
              <a:rPr lang="hu-HU" altLang="en-US" sz="2000" dirty="0" smtClean="0">
                <a:latin typeface="Tahoma" panose="020B0604030504040204" pitchFamily="34" charset="0"/>
                <a:ea typeface="Tahoma" panose="020B0604030504040204" pitchFamily="34" charset="0"/>
                <a:cs typeface="Tahoma" panose="020B0604030504040204" pitchFamily="34" charset="0"/>
              </a:rPr>
              <a:t>ltalános </a:t>
            </a:r>
            <a:r>
              <a:rPr lang="hu-HU" altLang="en-US" sz="2000" dirty="0">
                <a:latin typeface="Tahoma" panose="020B0604030504040204" pitchFamily="34" charset="0"/>
                <a:ea typeface="Tahoma" panose="020B0604030504040204" pitchFamily="34" charset="0"/>
                <a:cs typeface="Tahoma" panose="020B0604030504040204" pitchFamily="34" charset="0"/>
              </a:rPr>
              <a:t>értékek, amelyek </a:t>
            </a:r>
            <a:r>
              <a:rPr lang="hu-HU" altLang="en-US" sz="2000" dirty="0" smtClean="0">
                <a:latin typeface="Tahoma" panose="020B0604030504040204" pitchFamily="34" charset="0"/>
                <a:ea typeface="Tahoma" panose="020B0604030504040204" pitchFamily="34" charset="0"/>
                <a:cs typeface="Tahoma" panose="020B0604030504040204" pitchFamily="34" charset="0"/>
              </a:rPr>
              <a:t>alapján az </a:t>
            </a:r>
            <a:r>
              <a:rPr lang="hu-HU" altLang="en-US" sz="2000" dirty="0">
                <a:latin typeface="Tahoma" panose="020B0604030504040204" pitchFamily="34" charset="0"/>
                <a:ea typeface="Tahoma" panose="020B0604030504040204" pitchFamily="34" charset="0"/>
                <a:cs typeface="Tahoma" panose="020B0604030504040204" pitchFamily="34" charset="0"/>
              </a:rPr>
              <a:t>ember </a:t>
            </a:r>
            <a:r>
              <a:rPr lang="hu-HU" altLang="en-US" sz="2000" dirty="0" smtClean="0">
                <a:latin typeface="Tahoma" panose="020B0604030504040204" pitchFamily="34" charset="0"/>
                <a:ea typeface="Tahoma" panose="020B0604030504040204" pitchFamily="34" charset="0"/>
                <a:cs typeface="Tahoma" panose="020B0604030504040204" pitchFamily="34" charset="0"/>
              </a:rPr>
              <a:t>él</a:t>
            </a:r>
            <a:endParaRPr lang="en-US" altLang="en-US"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4276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2123728" y="620688"/>
            <a:ext cx="4724400" cy="5334000"/>
          </a:xfrm>
        </p:spPr>
        <p:txBody>
          <a:bodyPr>
            <a:normAutofit/>
          </a:bodyPr>
          <a:lstStyle/>
          <a:p>
            <a:pPr eaLnBrk="1" hangingPunct="1"/>
            <a:r>
              <a:rPr lang="en-US" altLang="en-US" sz="2400" i="1" dirty="0" smtClean="0">
                <a:latin typeface="Arial" charset="0"/>
              </a:rPr>
              <a:t>“</a:t>
            </a:r>
            <a:r>
              <a:rPr lang="hu-HU" altLang="en-US" sz="2400" i="1" dirty="0" smtClean="0">
                <a:latin typeface="Arial" charset="0"/>
              </a:rPr>
              <a:t> Soha nem volt olyan idő, amikor több munkásra lett volna szükség mint most. Testvérek és testvérnők vannak széles körben sorainkban, akiknek fegyelmezniük kellene önmagukat, hogy csatlakozzanak ehhez a munkához; minden gyülekezetünkben tenni kell valamit, hogy terjesszük az igazságot. Mindannyiunk feladata az, hogy tanulmányozzuk hitünk különböző pontjait. </a:t>
            </a:r>
            <a:r>
              <a:rPr lang="en-US" altLang="en-US" sz="3200" i="1" dirty="0" smtClean="0">
                <a:latin typeface="Arial" charset="0"/>
              </a:rPr>
              <a:t/>
            </a:r>
            <a:br>
              <a:rPr lang="en-US" altLang="en-US" sz="3200" i="1" dirty="0" smtClean="0">
                <a:latin typeface="Arial" charset="0"/>
              </a:rPr>
            </a:br>
            <a:r>
              <a:rPr lang="en-US" altLang="en-US" sz="2000" i="1" dirty="0" smtClean="0">
                <a:latin typeface="Arial" charset="0"/>
              </a:rPr>
              <a:t>Review and Herald</a:t>
            </a:r>
            <a:r>
              <a:rPr lang="en-US" altLang="en-US" sz="2000" dirty="0" smtClean="0">
                <a:latin typeface="Arial" charset="0"/>
              </a:rPr>
              <a:t>, April 1, 1880.</a:t>
            </a:r>
          </a:p>
        </p:txBody>
      </p:sp>
      <p:sp>
        <p:nvSpPr>
          <p:cNvPr id="34819" name="Line 6"/>
          <p:cNvSpPr>
            <a:spLocks noChangeShapeType="1"/>
          </p:cNvSpPr>
          <p:nvPr/>
        </p:nvSpPr>
        <p:spPr bwMode="auto">
          <a:xfrm flipH="1">
            <a:off x="793884" y="6400800"/>
            <a:ext cx="6172200"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820" name="Picture 7" descr="MPPH01758J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5867400"/>
            <a:ext cx="666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MPj04033480000[1]"/>
          <p:cNvPicPr>
            <a:picLocks noChangeAspect="1" noChangeArrowheads="1"/>
          </p:cNvPicPr>
          <p:nvPr/>
        </p:nvPicPr>
        <p:blipFill>
          <a:blip r:embed="rId4" cstate="print">
            <a:extLst>
              <a:ext uri="{28A0092B-C50C-407E-A947-70E740481C1C}">
                <a14:useLocalDpi xmlns:a14="http://schemas.microsoft.com/office/drawing/2010/main" val="0"/>
              </a:ext>
            </a:extLst>
          </a:blip>
          <a:srcRect l="15790" r="10526"/>
          <a:stretch>
            <a:fillRect/>
          </a:stretch>
        </p:blipFill>
        <p:spPr bwMode="auto">
          <a:xfrm>
            <a:off x="3981450" y="5867400"/>
            <a:ext cx="666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descr="MPj038616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867400"/>
            <a:ext cx="666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descr="MPj03863410000[1]"/>
          <p:cNvPicPr>
            <a:picLocks noChangeAspect="1" noChangeArrowheads="1"/>
          </p:cNvPicPr>
          <p:nvPr/>
        </p:nvPicPr>
        <p:blipFill>
          <a:blip r:embed="rId6" cstate="print">
            <a:extLst>
              <a:ext uri="{28A0092B-C50C-407E-A947-70E740481C1C}">
                <a14:useLocalDpi xmlns:a14="http://schemas.microsoft.com/office/drawing/2010/main" val="0"/>
              </a:ext>
            </a:extLst>
          </a:blip>
          <a:srcRect b="37363"/>
          <a:stretch>
            <a:fillRect/>
          </a:stretch>
        </p:blipFill>
        <p:spPr bwMode="auto">
          <a:xfrm>
            <a:off x="1676400" y="5867400"/>
            <a:ext cx="666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1" descr="MPj03863550000[1]"/>
          <p:cNvPicPr>
            <a:picLocks noChangeAspect="1" noChangeArrowheads="1"/>
          </p:cNvPicPr>
          <p:nvPr/>
        </p:nvPicPr>
        <p:blipFill>
          <a:blip r:embed="rId7" cstate="print">
            <a:extLst>
              <a:ext uri="{28A0092B-C50C-407E-A947-70E740481C1C}">
                <a14:useLocalDpi xmlns:a14="http://schemas.microsoft.com/office/drawing/2010/main" val="0"/>
              </a:ext>
            </a:extLst>
          </a:blip>
          <a:srcRect l="27083"/>
          <a:stretch>
            <a:fillRect/>
          </a:stretch>
        </p:blipFill>
        <p:spPr bwMode="auto">
          <a:xfrm>
            <a:off x="914400" y="5867400"/>
            <a:ext cx="66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3" descr="MPj03863410000[1]"/>
          <p:cNvPicPr>
            <a:picLocks noChangeAspect="1" noChangeArrowheads="1"/>
          </p:cNvPicPr>
          <p:nvPr/>
        </p:nvPicPr>
        <p:blipFill>
          <a:blip r:embed="rId8" cstate="print">
            <a:extLst>
              <a:ext uri="{28A0092B-C50C-407E-A947-70E740481C1C}">
                <a14:useLocalDpi xmlns:a14="http://schemas.microsoft.com/office/drawing/2010/main" val="0"/>
              </a:ext>
            </a:extLst>
          </a:blip>
          <a:srcRect b="37363"/>
          <a:stretch>
            <a:fillRect/>
          </a:stretch>
        </p:blipFill>
        <p:spPr bwMode="auto">
          <a:xfrm>
            <a:off x="5486400" y="5867400"/>
            <a:ext cx="6667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4" descr="MPj03863550000[1]"/>
          <p:cNvPicPr>
            <a:picLocks noChangeAspect="1" noChangeArrowheads="1"/>
          </p:cNvPicPr>
          <p:nvPr/>
        </p:nvPicPr>
        <p:blipFill>
          <a:blip r:embed="rId9" cstate="print">
            <a:extLst>
              <a:ext uri="{28A0092B-C50C-407E-A947-70E740481C1C}">
                <a14:useLocalDpi xmlns:a14="http://schemas.microsoft.com/office/drawing/2010/main" val="0"/>
              </a:ext>
            </a:extLst>
          </a:blip>
          <a:srcRect l="27083"/>
          <a:stretch>
            <a:fillRect/>
          </a:stretch>
        </p:blipFill>
        <p:spPr bwMode="auto">
          <a:xfrm>
            <a:off x="4743450" y="5867400"/>
            <a:ext cx="666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5" descr="MPj04033480000[1]"/>
          <p:cNvPicPr>
            <a:picLocks noChangeAspect="1" noChangeArrowheads="1"/>
          </p:cNvPicPr>
          <p:nvPr/>
        </p:nvPicPr>
        <p:blipFill>
          <a:blip r:embed="rId4" cstate="print">
            <a:extLst>
              <a:ext uri="{28A0092B-C50C-407E-A947-70E740481C1C}">
                <a14:useLocalDpi xmlns:a14="http://schemas.microsoft.com/office/drawing/2010/main" val="0"/>
              </a:ext>
            </a:extLst>
          </a:blip>
          <a:srcRect l="15790" r="10526"/>
          <a:stretch>
            <a:fillRect/>
          </a:stretch>
        </p:blipFill>
        <p:spPr bwMode="auto">
          <a:xfrm>
            <a:off x="152400" y="5867400"/>
            <a:ext cx="666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411021"/>
      </p:ext>
    </p:extLst>
  </p:cSld>
  <p:clrMapOvr>
    <a:masterClrMapping/>
  </p:clrMapOvr>
  <p:transition spd="med">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331640" y="1124744"/>
            <a:ext cx="6480720" cy="4320480"/>
          </a:xfrm>
        </p:spPr>
        <p:txBody>
          <a:bodyPr>
            <a:normAutofit fontScale="92500" lnSpcReduction="10000"/>
          </a:bodyPr>
          <a:lstStyle/>
          <a:p>
            <a:pPr eaLnBrk="1" hangingPunct="1"/>
            <a:r>
              <a:rPr lang="en-US" altLang="en-US" sz="2400" i="1" dirty="0" smtClean="0"/>
              <a:t>  </a:t>
            </a:r>
            <a:r>
              <a:rPr lang="en-US" altLang="en-US" sz="2400" i="1" dirty="0" smtClean="0"/>
              <a:t>“</a:t>
            </a:r>
            <a:r>
              <a:rPr lang="hu-HU" altLang="en-US" sz="2400" i="1" dirty="0" smtClean="0"/>
              <a:t>Mindannyian akik Istenért dolgoznak rendelkezniük kell Márta és Mária együttes tulajdonságaival- szolgálatra való készséggel és az igazság őszinte szeretetével. Az önző magatartásnak nincs helye. Az Úr olyan készséges nőket hív az ő munkájába, akik elővigyázatosak, meleg szívűek, gyengédek</a:t>
            </a:r>
            <a:r>
              <a:rPr lang="hu-HU" altLang="en-US" i="1" dirty="0"/>
              <a:t> </a:t>
            </a:r>
            <a:r>
              <a:rPr lang="hu-HU" altLang="en-US" i="1" dirty="0" smtClean="0"/>
              <a:t>és kiállnak az elvek mellett.  Arra hívja a nőket, hogy figyelmüket és gondolataikat önmagukról Krisztusra irányítsák azáltal, hogy az igazság szavait szólják, imádkoznak azokkal akiket elérnek és dolgoznak a lelkek megmentése érdekében. </a:t>
            </a:r>
            <a:r>
              <a:rPr lang="en-US" altLang="en-US" sz="2000" dirty="0" smtClean="0"/>
              <a:t>Testimony </a:t>
            </a:r>
            <a:r>
              <a:rPr lang="en-US" altLang="en-US" sz="2000" dirty="0" smtClean="0"/>
              <a:t>Treasures, Vol. 2, p. 405.</a:t>
            </a:r>
          </a:p>
        </p:txBody>
      </p:sp>
      <p:pic>
        <p:nvPicPr>
          <p:cNvPr id="12290" name="Picture 2" descr="https://lh6.googleusercontent.com/-1ifsNWznsIQ/TXupocGdCqI/AAAAAAAAARA/Kj8Phijyhps/s1600/en07jun41a_ra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5588684"/>
            <a:ext cx="1736816" cy="12405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lh6.googleusercontent.com/-1ifsNWznsIQ/TXupocGdCqI/AAAAAAAAARA/Kj8Phijyhps/s1600/en07jun41a_ra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496" y="5588684"/>
            <a:ext cx="1736816" cy="1240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1ifsNWznsIQ/TXupocGdCqI/AAAAAAAAARA/Kj8Phijyhps/s1600/en07jun41a_ra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680" y="5588684"/>
            <a:ext cx="1736816" cy="1240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1ifsNWznsIQ/TXupocGdCqI/AAAAAAAAARA/Kj8Phijyhps/s1600/en07jun41a_r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582743"/>
            <a:ext cx="1998976" cy="1240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1ifsNWznsIQ/TXupocGdCqI/AAAAAAAAARA/Kj8Phijyhps/s1600/en07jun41a_ra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88684"/>
            <a:ext cx="1907704" cy="124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01129"/>
      </p:ext>
    </p:extLst>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4"/>
          <p:cNvSpPr>
            <a:spLocks noChangeShapeType="1"/>
          </p:cNvSpPr>
          <p:nvPr/>
        </p:nvSpPr>
        <p:spPr bwMode="auto">
          <a:xfrm>
            <a:off x="1371600" y="5943600"/>
            <a:ext cx="5257800"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867" name="Line 25"/>
          <p:cNvSpPr>
            <a:spLocks noChangeShapeType="1"/>
          </p:cNvSpPr>
          <p:nvPr/>
        </p:nvSpPr>
        <p:spPr bwMode="auto">
          <a:xfrm>
            <a:off x="3505200" y="6096000"/>
            <a:ext cx="5638800"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868" name="Rectangle 4"/>
          <p:cNvSpPr>
            <a:spLocks noGrp="1" noChangeArrowheads="1"/>
          </p:cNvSpPr>
          <p:nvPr>
            <p:ph type="title"/>
          </p:nvPr>
        </p:nvSpPr>
        <p:spPr>
          <a:xfrm>
            <a:off x="1691680" y="764704"/>
            <a:ext cx="5410200" cy="5486400"/>
          </a:xfrm>
        </p:spPr>
        <p:txBody>
          <a:bodyPr>
            <a:normAutofit fontScale="90000"/>
          </a:bodyPr>
          <a:lstStyle/>
          <a:p>
            <a:pPr eaLnBrk="1" hangingPunct="1"/>
            <a:r>
              <a:rPr lang="hu-HU" altLang="en-US" sz="2800" i="1" dirty="0" smtClean="0">
                <a:latin typeface="Georgia" panose="02040502050405020303" pitchFamily="18" charset="0"/>
              </a:rPr>
              <a:t>„A nők a megszentelődés eszközeivé válhatnak, ha szent szolgálatot teljesítenek. Mária volt az első, aki a feltámadott Jézust hirdette. Ha ma ott, ahol csak egy nő dolgozik, húszan munkálkodnának, akiknek szívügyük ez a szent küldetés, akkor sokkal többen térnének meg. A keresztény nők nemesbítő befolyására szükség van az igazság hirdetésének nagy művében.”</a:t>
            </a:r>
            <a:r>
              <a:rPr lang="en-US" altLang="en-US" sz="2000" i="1" dirty="0" smtClean="0">
                <a:latin typeface="Centaur" pitchFamily="18" charset="0"/>
              </a:rPr>
              <a:t/>
            </a:r>
            <a:br>
              <a:rPr lang="en-US" altLang="en-US" sz="2000" i="1" dirty="0" smtClean="0">
                <a:latin typeface="Centaur" pitchFamily="18" charset="0"/>
              </a:rPr>
            </a:br>
            <a:r>
              <a:rPr lang="en-US" altLang="en-US" sz="2000" i="1" dirty="0" smtClean="0">
                <a:latin typeface="Centaur" pitchFamily="18" charset="0"/>
              </a:rPr>
              <a:t/>
            </a:r>
            <a:br>
              <a:rPr lang="en-US" altLang="en-US" sz="2000" i="1" dirty="0" smtClean="0">
                <a:latin typeface="Centaur" pitchFamily="18" charset="0"/>
              </a:rPr>
            </a:br>
            <a:r>
              <a:rPr lang="hu-HU" altLang="en-US" sz="2000" i="1" dirty="0" smtClean="0">
                <a:latin typeface="Centaur" pitchFamily="18" charset="0"/>
              </a:rPr>
              <a:t>Ellen G. White -  </a:t>
            </a:r>
            <a:r>
              <a:rPr lang="en-US" altLang="en-US" sz="2000" i="1" dirty="0" err="1" smtClean="0">
                <a:latin typeface="Arial" charset="0"/>
              </a:rPr>
              <a:t>Evange</a:t>
            </a:r>
            <a:r>
              <a:rPr lang="hu-HU" altLang="en-US" sz="2000" i="1" dirty="0" err="1" smtClean="0">
                <a:latin typeface="Arial" charset="0"/>
              </a:rPr>
              <a:t>lizálás</a:t>
            </a:r>
            <a:r>
              <a:rPr lang="en-US" altLang="en-US" sz="2000" i="1" dirty="0" smtClean="0">
                <a:latin typeface="Arial" charset="0"/>
              </a:rPr>
              <a:t>, </a:t>
            </a:r>
            <a:r>
              <a:rPr lang="hu-HU" altLang="en-US" sz="2000" i="1" dirty="0" smtClean="0">
                <a:latin typeface="Arial" charset="0"/>
              </a:rPr>
              <a:t>308</a:t>
            </a:r>
            <a:r>
              <a:rPr lang="en-US" altLang="en-US" sz="2000" i="1" dirty="0" smtClean="0">
                <a:latin typeface="Arial" charset="0"/>
              </a:rPr>
              <a:t>.</a:t>
            </a:r>
            <a:r>
              <a:rPr lang="hu-HU" altLang="en-US" sz="2000" i="1" dirty="0" smtClean="0">
                <a:latin typeface="Arial" charset="0"/>
              </a:rPr>
              <a:t>o.</a:t>
            </a:r>
            <a:endParaRPr lang="en-US" altLang="en-US" sz="2000" i="1" dirty="0" smtClean="0">
              <a:latin typeface="Arial" charset="0"/>
            </a:endParaRPr>
          </a:p>
        </p:txBody>
      </p:sp>
      <p:pic>
        <p:nvPicPr>
          <p:cNvPr id="36869" name="Picture 7" descr="MPj03958890000[1]"/>
          <p:cNvPicPr>
            <a:picLocks noChangeAspect="1" noChangeArrowheads="1"/>
          </p:cNvPicPr>
          <p:nvPr/>
        </p:nvPicPr>
        <p:blipFill>
          <a:blip r:embed="rId3" cstate="print">
            <a:extLst>
              <a:ext uri="{28A0092B-C50C-407E-A947-70E740481C1C}">
                <a14:useLocalDpi xmlns:a14="http://schemas.microsoft.com/office/drawing/2010/main" val="0"/>
              </a:ext>
            </a:extLst>
          </a:blip>
          <a:srcRect r="66667"/>
          <a:stretch>
            <a:fillRect/>
          </a:stretch>
        </p:blipFill>
        <p:spPr bwMode="auto">
          <a:xfrm>
            <a:off x="6656737" y="5287963"/>
            <a:ext cx="6492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2" descr="MPj03958890000[1]"/>
          <p:cNvPicPr>
            <a:picLocks noChangeAspect="1" noChangeArrowheads="1"/>
          </p:cNvPicPr>
          <p:nvPr/>
        </p:nvPicPr>
        <p:blipFill>
          <a:blip r:embed="rId4" cstate="print">
            <a:extLst>
              <a:ext uri="{28A0092B-C50C-407E-A947-70E740481C1C}">
                <a14:useLocalDpi xmlns:a14="http://schemas.microsoft.com/office/drawing/2010/main" val="0"/>
              </a:ext>
            </a:extLst>
          </a:blip>
          <a:srcRect l="66667"/>
          <a:stretch>
            <a:fillRect/>
          </a:stretch>
        </p:blipFill>
        <p:spPr bwMode="auto">
          <a:xfrm>
            <a:off x="8244408" y="5286375"/>
            <a:ext cx="6492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3" descr="MPj03958890000[1]"/>
          <p:cNvPicPr>
            <a:picLocks noChangeAspect="1" noChangeArrowheads="1"/>
          </p:cNvPicPr>
          <p:nvPr/>
        </p:nvPicPr>
        <p:blipFill>
          <a:blip r:embed="rId3" cstate="print">
            <a:extLst>
              <a:ext uri="{28A0092B-C50C-407E-A947-70E740481C1C}">
                <a14:useLocalDpi xmlns:a14="http://schemas.microsoft.com/office/drawing/2010/main" val="0"/>
              </a:ext>
            </a:extLst>
          </a:blip>
          <a:srcRect l="33333" r="33334"/>
          <a:stretch>
            <a:fillRect/>
          </a:stretch>
        </p:blipFill>
        <p:spPr bwMode="auto">
          <a:xfrm>
            <a:off x="7452320" y="5286375"/>
            <a:ext cx="6492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854477"/>
      </p:ext>
    </p:extLst>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1140618" y="692696"/>
            <a:ext cx="6815757" cy="6400800"/>
          </a:xfrm>
          <a:noFill/>
        </p:spPr>
        <p:txBody>
          <a:bodyPr/>
          <a:lstStyle/>
          <a:p>
            <a:pPr eaLnBrk="1" hangingPunct="1"/>
            <a:r>
              <a:rPr lang="en-US" altLang="en-US" sz="2400" i="1" dirty="0" smtClean="0">
                <a:latin typeface="Arial" charset="0"/>
              </a:rPr>
              <a:t>“</a:t>
            </a:r>
            <a:r>
              <a:rPr lang="hu-HU" altLang="en-US" sz="2400" i="1" dirty="0" smtClean="0">
                <a:latin typeface="Arial" charset="0"/>
              </a:rPr>
              <a:t>Az Úrnak munkát szán a férfiaknak és a nőknek is egyaránt. Jó munkát tudnak Isten számára elvégezni, ha megtanulják Krisztus iskolájában az alázat értékes és mindennél fontosabb leckéjét. </a:t>
            </a:r>
            <a:r>
              <a:rPr lang="hu-HU" altLang="en-US" sz="2400" i="1" dirty="0" smtClean="0">
                <a:latin typeface="Arial" charset="0"/>
              </a:rPr>
              <a:t>Nem csak Krisztus nevét kell viselniük, hanem Szentlelke bennük kell éljen. Úgy kell járniuk ahogy Ő járt, megtisztítva lelküket minden szennytől. Így tudnak majd mások javára szolgálni bemutatva, hogy Jézus minden körülményben mindenre elégséges. </a:t>
            </a:r>
            <a:r>
              <a:rPr lang="en-US" altLang="en-US" sz="2400" i="1" dirty="0" smtClean="0">
                <a:latin typeface="Arial" charset="0"/>
              </a:rPr>
              <a:t/>
            </a:r>
            <a:br>
              <a:rPr lang="en-US" altLang="en-US" sz="2400" i="1" dirty="0" smtClean="0">
                <a:latin typeface="Arial" charset="0"/>
              </a:rPr>
            </a:br>
            <a:r>
              <a:rPr lang="en-US" altLang="en-US" sz="2000" dirty="0" smtClean="0">
                <a:latin typeface="Arial" charset="0"/>
              </a:rPr>
              <a:t>Testimony Treasures, </a:t>
            </a:r>
            <a:r>
              <a:rPr lang="en-US" altLang="en-US" sz="2000" dirty="0" err="1" smtClean="0">
                <a:latin typeface="Arial" charset="0"/>
              </a:rPr>
              <a:t>Vol</a:t>
            </a:r>
            <a:r>
              <a:rPr lang="en-US" altLang="en-US" sz="2000" dirty="0" smtClean="0">
                <a:latin typeface="Arial" charset="0"/>
              </a:rPr>
              <a:t> 2, p. 404.</a:t>
            </a:r>
            <a:r>
              <a:rPr lang="en-US" altLang="en-US" sz="4800" dirty="0" smtClean="0"/>
              <a:t> </a:t>
            </a:r>
          </a:p>
        </p:txBody>
      </p:sp>
      <p:pic>
        <p:nvPicPr>
          <p:cNvPr id="37891" name="Picture 4" descr="pewauifj[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864" y="5157192"/>
            <a:ext cx="1040685" cy="1565920"/>
          </a:xfrm>
          <a:prstGeom prst="rect">
            <a:avLst/>
          </a:prstGeom>
          <a:noFill/>
          <a:ln>
            <a:noFill/>
          </a:ln>
          <a:effectLst>
            <a:outerShdw dist="53882"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041720"/>
      </p:ext>
    </p:extLst>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MPj039617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3082300"/>
            <a:ext cx="2276475" cy="3429000"/>
          </a:xfrm>
          <a:prstGeom prst="rect">
            <a:avLst/>
          </a:prstGeom>
          <a:noFill/>
          <a:ln>
            <a:noFill/>
          </a:ln>
          <a:effectLst>
            <a:outerShdw dist="89803" dir="2700000"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a:xfrm>
            <a:off x="1115616" y="1196752"/>
            <a:ext cx="5400600" cy="4680520"/>
          </a:xfrm>
        </p:spPr>
        <p:txBody>
          <a:bodyPr>
            <a:normAutofit fontScale="90000"/>
          </a:bodyPr>
          <a:lstStyle/>
          <a:p>
            <a:r>
              <a:rPr lang="en-US" altLang="en-US" sz="2400" i="1" dirty="0" smtClean="0">
                <a:latin typeface="Arial" charset="0"/>
              </a:rPr>
              <a:t>“</a:t>
            </a:r>
            <a:r>
              <a:rPr lang="hu-HU" altLang="en-US" sz="2400" i="1" dirty="0" smtClean="0">
                <a:latin typeface="Arial" charset="0"/>
              </a:rPr>
              <a:t> A hétköznapi emberek közül, férfiakat és nőket fog felemelni Isten, hogy végezzék az Ő munkáját, úgy ahogy a halászokat hívta el, hogy tanítványai legyenek.</a:t>
            </a:r>
            <a:r>
              <a:rPr lang="hu-HU" altLang="en-US" sz="2400" i="1" dirty="0">
                <a:latin typeface="Arial" charset="0"/>
              </a:rPr>
              <a:t> </a:t>
            </a:r>
            <a:r>
              <a:rPr lang="hu-HU" altLang="en-US" sz="2400" i="1" dirty="0" smtClean="0">
                <a:latin typeface="Arial" charset="0"/>
              </a:rPr>
              <a:t>Hamarosan egy olyan ébredés lesz, amely sokakat meglep. Akik nem észlelik az elvégzendő munkának a szükségességét</a:t>
            </a:r>
            <a:r>
              <a:rPr lang="en-US" altLang="en-US" sz="2400" i="1" dirty="0" smtClean="0">
                <a:latin typeface="Arial" charset="0"/>
              </a:rPr>
              <a:t> </a:t>
            </a:r>
            <a:r>
              <a:rPr lang="hu-HU" altLang="en-US" sz="2400" i="1" dirty="0" smtClean="0">
                <a:latin typeface="Arial" charset="0"/>
              </a:rPr>
              <a:t>figyelmen kívül maradnak, és a mennyei küldöttek azokkal az elhívott hétköznapi emberekkel fognak dolgozni, akiket alkalmassá tesznek, hogy elvigyék az igazságot számos helyre.”</a:t>
            </a:r>
            <a:r>
              <a:rPr lang="en-US" altLang="en-US" sz="2400" dirty="0" smtClean="0">
                <a:latin typeface="Arial" charset="0"/>
              </a:rPr>
              <a:t/>
            </a:r>
            <a:br>
              <a:rPr lang="en-US" altLang="en-US" sz="2400" dirty="0" smtClean="0">
                <a:latin typeface="Arial" charset="0"/>
              </a:rPr>
            </a:br>
            <a:r>
              <a:rPr lang="en-US" altLang="en-US" sz="2000" dirty="0" smtClean="0">
                <a:latin typeface="Arial" charset="0"/>
              </a:rPr>
              <a:t>15 MR 312 (1905).</a:t>
            </a:r>
          </a:p>
        </p:txBody>
      </p:sp>
    </p:spTree>
    <p:extLst>
      <p:ext uri="{BB962C8B-B14F-4D97-AF65-F5344CB8AC3E}">
        <p14:creationId xmlns:p14="http://schemas.microsoft.com/office/powerpoint/2010/main" val="1676487676"/>
      </p:ext>
    </p:extLst>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MPj039614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a:xfrm>
            <a:off x="1254460" y="2708920"/>
            <a:ext cx="6635080" cy="4559424"/>
          </a:xfrm>
        </p:spPr>
        <p:style>
          <a:lnRef idx="1">
            <a:schemeClr val="accent6"/>
          </a:lnRef>
          <a:fillRef idx="2">
            <a:schemeClr val="accent6"/>
          </a:fillRef>
          <a:effectRef idx="1">
            <a:schemeClr val="accent6"/>
          </a:effectRef>
          <a:fontRef idx="minor">
            <a:schemeClr val="dk1"/>
          </a:fontRef>
        </p:style>
        <p:txBody>
          <a:bodyPr>
            <a:normAutofit fontScale="90000"/>
          </a:bodyPr>
          <a:lstStyle/>
          <a:p>
            <a:pPr eaLnBrk="1" hangingPunct="1"/>
            <a:r>
              <a:rPr lang="hu-HU" altLang="en-US" sz="2800" dirty="0" smtClean="0">
                <a:latin typeface="Arial" charset="0"/>
                <a:ea typeface="Times New Roman" pitchFamily="18" charset="0"/>
                <a:cs typeface="Arial" charset="0"/>
              </a:rPr>
              <a:t>„ Azok a nők, akik Isten ügyét szívükön viselik, jó munkát végezhetnek környezetükben. Krisztus említ asszonyokat, akik segédkeztek neki, hogy az igazságot másoknak feltárhassa. Pál is beszél olyan asszonyokról, akik az evangélium ügyében vele munkálkodtak. Azonban milyen kevés munkát végeznek azok, akik tehetnének többet is.”</a:t>
            </a:r>
            <a:r>
              <a:rPr lang="en-US" altLang="en-US" sz="2800" dirty="0" smtClean="0">
                <a:latin typeface="Arial" charset="0"/>
                <a:ea typeface="Times New Roman" pitchFamily="18" charset="0"/>
                <a:cs typeface="Arial" charset="0"/>
              </a:rPr>
              <a:t/>
            </a:r>
            <a:br>
              <a:rPr lang="en-US" altLang="en-US" sz="2800" dirty="0" smtClean="0">
                <a:latin typeface="Arial" charset="0"/>
                <a:ea typeface="Times New Roman" pitchFamily="18" charset="0"/>
                <a:cs typeface="Arial" charset="0"/>
              </a:rPr>
            </a:br>
            <a:r>
              <a:rPr lang="hu-HU" altLang="en-US" sz="2800" dirty="0" smtClean="0">
                <a:latin typeface="Arial" charset="0"/>
                <a:ea typeface="Times New Roman" pitchFamily="18" charset="0"/>
                <a:cs typeface="Arial" charset="0"/>
              </a:rPr>
              <a:t>  </a:t>
            </a:r>
            <a:r>
              <a:rPr lang="hu-HU" altLang="en-US" sz="1400" i="1" dirty="0" smtClean="0">
                <a:latin typeface="Arial" charset="0"/>
                <a:ea typeface="Times New Roman" pitchFamily="18" charset="0"/>
                <a:cs typeface="Arial" charset="0"/>
              </a:rPr>
              <a:t>Ellen G. White  </a:t>
            </a:r>
            <a:r>
              <a:rPr lang="en-US" altLang="en-US" sz="1400" i="1" dirty="0" err="1" smtClean="0">
                <a:latin typeface="Arial" charset="0"/>
                <a:ea typeface="Times New Roman" pitchFamily="18" charset="0"/>
                <a:cs typeface="Arial" charset="0"/>
              </a:rPr>
              <a:t>Evangeli</a:t>
            </a:r>
            <a:r>
              <a:rPr lang="hu-HU" altLang="en-US" sz="1400" i="1" dirty="0" err="1" smtClean="0">
                <a:latin typeface="Arial" charset="0"/>
                <a:ea typeface="Times New Roman" pitchFamily="18" charset="0"/>
                <a:cs typeface="Arial" charset="0"/>
              </a:rPr>
              <a:t>zálás</a:t>
            </a:r>
            <a:r>
              <a:rPr lang="en-US" altLang="en-US" sz="1400" i="1" dirty="0" smtClean="0">
                <a:latin typeface="Arial" charset="0"/>
                <a:ea typeface="Times New Roman" pitchFamily="18" charset="0"/>
                <a:cs typeface="Arial" charset="0"/>
              </a:rPr>
              <a:t>, </a:t>
            </a:r>
            <a:r>
              <a:rPr lang="hu-HU" altLang="en-US" sz="1400" i="1" dirty="0" smtClean="0">
                <a:latin typeface="Arial" charset="0"/>
                <a:ea typeface="Times New Roman" pitchFamily="18" charset="0"/>
                <a:cs typeface="Arial" charset="0"/>
              </a:rPr>
              <a:t>304</a:t>
            </a:r>
            <a:r>
              <a:rPr lang="en-US" altLang="en-US" sz="1400" i="1" dirty="0" smtClean="0">
                <a:latin typeface="Arial" charset="0"/>
                <a:ea typeface="Times New Roman" pitchFamily="18" charset="0"/>
                <a:cs typeface="Arial" charset="0"/>
              </a:rPr>
              <a:t>.</a:t>
            </a:r>
            <a:r>
              <a:rPr lang="hu-HU" altLang="en-US" sz="1400" i="1" dirty="0" smtClean="0">
                <a:latin typeface="Arial" charset="0"/>
                <a:ea typeface="Times New Roman" pitchFamily="18" charset="0"/>
                <a:cs typeface="Arial" charset="0"/>
              </a:rPr>
              <a:t> o.</a:t>
            </a:r>
            <a:endParaRPr lang="en-US" altLang="en-US" sz="1400" i="1" dirty="0" smtClean="0">
              <a:latin typeface="Arial" charset="0"/>
              <a:ea typeface="Times New Roman" pitchFamily="18" charset="0"/>
              <a:cs typeface="Arial" charset="0"/>
            </a:endParaRPr>
          </a:p>
        </p:txBody>
      </p:sp>
    </p:spTree>
    <p:extLst>
      <p:ext uri="{BB962C8B-B14F-4D97-AF65-F5344CB8AC3E}">
        <p14:creationId xmlns:p14="http://schemas.microsoft.com/office/powerpoint/2010/main" val="111379626"/>
      </p:ext>
    </p:extLst>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subTitle" idx="4294967295"/>
          </p:nvPr>
        </p:nvSpPr>
        <p:spPr>
          <a:xfrm>
            <a:off x="1115616" y="723184"/>
            <a:ext cx="6984776" cy="5638800"/>
          </a:xfrm>
        </p:spPr>
        <p:txBody>
          <a:bodyPr/>
          <a:lstStyle/>
          <a:p>
            <a:pPr marL="0" indent="0" algn="ctr" eaLnBrk="1" hangingPunct="1">
              <a:buFontTx/>
              <a:buNone/>
            </a:pPr>
            <a:r>
              <a:rPr lang="hu-HU" altLang="en-US" sz="2800" i="1" dirty="0" smtClean="0">
                <a:cs typeface="Times New Roman" pitchFamily="18" charset="0"/>
              </a:rPr>
              <a:t>„Az utolsó napokban, így szól az Isten, kitöltök Lelkemből minden halandóra, és prófétálnak fiaitok és leányaitok, és ifjaitok látomásokat látnak, </a:t>
            </a:r>
            <a:r>
              <a:rPr lang="hu-HU" altLang="en-US" sz="2800" i="1" dirty="0" err="1" smtClean="0">
                <a:cs typeface="Times New Roman" pitchFamily="18" charset="0"/>
              </a:rPr>
              <a:t>véneitek</a:t>
            </a:r>
            <a:r>
              <a:rPr lang="hu-HU" altLang="en-US" sz="2800" i="1" dirty="0" smtClean="0">
                <a:cs typeface="Times New Roman" pitchFamily="18" charset="0"/>
              </a:rPr>
              <a:t> pedig álmokat álmodnak; még szolgáimra és szolgálóleányaimra is kitöltök azokban a napokban Lelkemből, és ők prófétálnak.”</a:t>
            </a:r>
            <a:endParaRPr lang="en-US" altLang="en-US" sz="1200" i="1" dirty="0" smtClean="0">
              <a:cs typeface="Times New Roman" pitchFamily="18" charset="0"/>
            </a:endParaRPr>
          </a:p>
          <a:p>
            <a:pPr marL="0" indent="0" algn="ctr" eaLnBrk="1" hangingPunct="1">
              <a:buFontTx/>
              <a:buNone/>
            </a:pPr>
            <a:endParaRPr lang="hu-HU" altLang="en-US" sz="2400" dirty="0" smtClean="0">
              <a:cs typeface="Times New Roman" pitchFamily="18" charset="0"/>
            </a:endParaRPr>
          </a:p>
          <a:p>
            <a:pPr marL="0" indent="0" algn="ctr" eaLnBrk="1" hangingPunct="1">
              <a:buFontTx/>
              <a:buNone/>
            </a:pPr>
            <a:r>
              <a:rPr lang="en-US" altLang="en-US" sz="2400" i="1" dirty="0" smtClean="0">
                <a:cs typeface="Times New Roman" pitchFamily="18" charset="0"/>
              </a:rPr>
              <a:t>A</a:t>
            </a:r>
            <a:r>
              <a:rPr lang="hu-HU" altLang="en-US" sz="2400" i="1" dirty="0" smtClean="0">
                <a:cs typeface="Times New Roman" pitchFamily="18" charset="0"/>
              </a:rPr>
              <a:t>postolok cselekedetei</a:t>
            </a:r>
            <a:r>
              <a:rPr lang="en-US" altLang="en-US" sz="2400" i="1" dirty="0" smtClean="0">
                <a:cs typeface="Times New Roman" pitchFamily="18" charset="0"/>
              </a:rPr>
              <a:t> 2: 17, 18</a:t>
            </a:r>
            <a:r>
              <a:rPr lang="en-US" altLang="en-US" sz="2400" dirty="0" smtClean="0">
                <a:cs typeface="Times New Roman" pitchFamily="18" charset="0"/>
              </a:rPr>
              <a:t>.</a:t>
            </a:r>
          </a:p>
        </p:txBody>
      </p:sp>
      <p:pic>
        <p:nvPicPr>
          <p:cNvPr id="40963" name="Picture 11" descr="MPj040083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792" y="4820577"/>
            <a:ext cx="2293640" cy="1527836"/>
          </a:xfrm>
          <a:prstGeom prst="rect">
            <a:avLst/>
          </a:prstGeom>
          <a:noFill/>
          <a:ln>
            <a:noFill/>
          </a:ln>
          <a:effectLst>
            <a:outerShdw dist="81320" dir="2319588" algn="ctr" rotWithShape="0">
              <a:srgbClr val="CC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900514"/>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22696" y="1079417"/>
            <a:ext cx="3064827" cy="838132"/>
          </a:xfrm>
        </p:spPr>
        <p:txBody>
          <a:bodyPr/>
          <a:lstStyle/>
          <a:p>
            <a:r>
              <a:rPr lang="hu-HU" b="1" dirty="0" smtClean="0"/>
              <a:t>A KIHÍVÁS</a:t>
            </a:r>
            <a:endParaRPr lang="en-GB"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6016" y="2492896"/>
            <a:ext cx="3528392" cy="2412240"/>
          </a:xfrm>
        </p:spPr>
      </p:pic>
      <p:sp>
        <p:nvSpPr>
          <p:cNvPr id="4" name="Text Placeholder 3"/>
          <p:cNvSpPr>
            <a:spLocks noGrp="1"/>
          </p:cNvSpPr>
          <p:nvPr>
            <p:ph type="body" sz="half" idx="2"/>
          </p:nvPr>
        </p:nvSpPr>
        <p:spPr>
          <a:xfrm rot="-60000">
            <a:off x="1069788" y="2805458"/>
            <a:ext cx="3260009" cy="3028483"/>
          </a:xfrm>
        </p:spPr>
        <p:txBody>
          <a:bodyPr>
            <a:normAutofit/>
          </a:bodyPr>
          <a:lstStyle/>
          <a:p>
            <a:r>
              <a:rPr lang="hu-HU" altLang="en-US" sz="2000" dirty="0" smtClean="0">
                <a:latin typeface="Tahoma" panose="020B0604030504040204" pitchFamily="34" charset="0"/>
                <a:ea typeface="Tahoma" panose="020B0604030504040204" pitchFamily="34" charset="0"/>
                <a:cs typeface="Tahoma" panose="020B0604030504040204" pitchFamily="34" charset="0"/>
              </a:rPr>
              <a:t>A legnagyobb kihívás számunkra, mint osztály számára az, hogy segítsünk a nőknek és férfiaknak megérteni, hogy ez nem egy szociális klub, nem egy női egyesület vagy társulat, hanem egy szolgálat.</a:t>
            </a:r>
          </a:p>
          <a:p>
            <a:endParaRPr lang="en-GB" dirty="0"/>
          </a:p>
        </p:txBody>
      </p:sp>
    </p:spTree>
    <p:extLst>
      <p:ext uri="{BB962C8B-B14F-4D97-AF65-F5344CB8AC3E}">
        <p14:creationId xmlns:p14="http://schemas.microsoft.com/office/powerpoint/2010/main" val="288091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rot="-60000">
            <a:off x="1133737" y="1655211"/>
            <a:ext cx="3044952" cy="2103120"/>
          </a:xfrm>
        </p:spPr>
        <p:txBody>
          <a:bodyPr>
            <a:noAutofit/>
          </a:bodyPr>
          <a:lstStyle/>
          <a:p>
            <a:r>
              <a:rPr lang="hu-HU" altLang="en-US" sz="2800" dirty="0" smtClean="0">
                <a:latin typeface="Tahoma" panose="020B0604030504040204" pitchFamily="34" charset="0"/>
                <a:ea typeface="Tahoma" panose="020B0604030504040204" pitchFamily="34" charset="0"/>
                <a:cs typeface="Tahoma" panose="020B0604030504040204" pitchFamily="34" charset="0"/>
              </a:rPr>
              <a:t>A Női Szolgálat egy olyan szolgálat, mely táplálja, támogatja,</a:t>
            </a:r>
            <a:r>
              <a:rPr lang="hu-HU" altLang="en-US" sz="2800" dirty="0">
                <a:latin typeface="Tahoma" panose="020B0604030504040204" pitchFamily="34" charset="0"/>
                <a:ea typeface="Tahoma" panose="020B0604030504040204" pitchFamily="34" charset="0"/>
                <a:cs typeface="Tahoma" panose="020B0604030504040204" pitchFamily="34" charset="0"/>
              </a:rPr>
              <a:t> </a:t>
            </a:r>
            <a:r>
              <a:rPr lang="hu-HU" altLang="en-US" sz="2800" dirty="0" smtClean="0">
                <a:latin typeface="Tahoma" panose="020B0604030504040204" pitchFamily="34" charset="0"/>
                <a:ea typeface="Tahoma" panose="020B0604030504040204" pitchFamily="34" charset="0"/>
                <a:cs typeface="Tahoma" panose="020B0604030504040204" pitchFamily="34" charset="0"/>
              </a:rPr>
              <a:t>és inspirálja a nőket egyedi és személyes módon.</a:t>
            </a:r>
            <a:r>
              <a:rPr lang="en-US" altLang="en-US" sz="2800"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26812" r="26812"/>
          <a:stretch>
            <a:fillRect/>
          </a:stretch>
        </p:blipFill>
        <p:spPr/>
      </p:pic>
    </p:spTree>
    <p:extLst>
      <p:ext uri="{BB962C8B-B14F-4D97-AF65-F5344CB8AC3E}">
        <p14:creationId xmlns:p14="http://schemas.microsoft.com/office/powerpoint/2010/main" val="381860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ltLang="en-US" b="1" dirty="0" smtClean="0"/>
              <a:t>Kinek szolgálunk</a:t>
            </a:r>
            <a:r>
              <a:rPr lang="en-US" altLang="en-US" b="1" dirty="0" smtClean="0"/>
              <a:t>?</a:t>
            </a:r>
            <a:endParaRPr lang="en-GB" dirty="0"/>
          </a:p>
        </p:txBody>
      </p:sp>
      <p:sp>
        <p:nvSpPr>
          <p:cNvPr id="3" name="Rectangle 2"/>
          <p:cNvSpPr/>
          <p:nvPr/>
        </p:nvSpPr>
        <p:spPr>
          <a:xfrm>
            <a:off x="827584" y="2060848"/>
            <a:ext cx="7560839" cy="1077218"/>
          </a:xfrm>
          <a:prstGeom prst="rect">
            <a:avLst/>
          </a:prstGeom>
        </p:spPr>
        <p:txBody>
          <a:bodyPr wrap="square">
            <a:spAutoFit/>
          </a:bodyPr>
          <a:lstStyle/>
          <a:p>
            <a:pPr algn="ctr"/>
            <a:r>
              <a:rPr lang="hu-HU" altLang="en-US"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Sorolj fel annyi kategóriát, ahányat csak tudsz…</a:t>
            </a:r>
            <a:endParaRPr lang="en-US" altLang="en-US" sz="3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http://www.cwfa.org/wp-content/themes/cwa/images/img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03" y="2996952"/>
            <a:ext cx="60960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53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58363"/>
            <a:ext cx="6965245" cy="842445"/>
          </a:xfrm>
        </p:spPr>
        <p:txBody>
          <a:bodyPr/>
          <a:lstStyle/>
          <a:p>
            <a:r>
              <a:rPr lang="hu-HU" altLang="en-US" b="1" dirty="0" smtClean="0"/>
              <a:t>A nők csoportjai</a:t>
            </a:r>
            <a:endParaRPr lang="en-GB" dirty="0"/>
          </a:p>
        </p:txBody>
      </p:sp>
      <p:sp>
        <p:nvSpPr>
          <p:cNvPr id="3" name="Rectangle 2"/>
          <p:cNvSpPr/>
          <p:nvPr/>
        </p:nvSpPr>
        <p:spPr>
          <a:xfrm>
            <a:off x="849999" y="2060847"/>
            <a:ext cx="7560839" cy="584775"/>
          </a:xfrm>
          <a:prstGeom prst="rect">
            <a:avLst/>
          </a:prstGeom>
        </p:spPr>
        <p:txBody>
          <a:bodyPr wrap="square">
            <a:spAutoFit/>
          </a:bodyPr>
          <a:lstStyle/>
          <a:p>
            <a:pPr algn="ctr"/>
            <a:endParaRPr lang="en-US" altLang="en-US" sz="3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115616" y="1700808"/>
            <a:ext cx="5400600" cy="4401205"/>
          </a:xfrm>
          <a:prstGeom prst="rect">
            <a:avLst/>
          </a:prstGeom>
        </p:spPr>
        <p:txBody>
          <a:bodyPr wrap="square">
            <a:spAutoFit/>
          </a:bodyPr>
          <a:lstStyle/>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Fiatal anyák</a:t>
            </a: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Egyedülálló nők</a:t>
            </a: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Szaktudással rendelkező nők</a:t>
            </a:r>
          </a:p>
          <a:p>
            <a:pPr marL="457200" indent="-457200">
              <a:buSzPct val="160000"/>
              <a:buFont typeface="Arial" panose="020B0604020202020204" pitchFamily="34" charset="0"/>
              <a:buChar char="•"/>
            </a:pPr>
            <a:r>
              <a:rPr lang="en-US" altLang="en-US" sz="2800" dirty="0" smtClean="0">
                <a:latin typeface="Tahoma" panose="020B0604030504040204" pitchFamily="34" charset="0"/>
                <a:ea typeface="Tahoma" panose="020B0604030504040204" pitchFamily="34" charset="0"/>
                <a:cs typeface="Tahoma" panose="020B0604030504040204" pitchFamily="34" charset="0"/>
              </a:rPr>
              <a:t>La</a:t>
            </a:r>
            <a:r>
              <a:rPr lang="hu-HU" altLang="en-US" sz="2800" dirty="0" err="1" smtClean="0">
                <a:latin typeface="Tahoma" panose="020B0604030504040204" pitchFamily="34" charset="0"/>
                <a:ea typeface="Tahoma" panose="020B0604030504040204" pitchFamily="34" charset="0"/>
                <a:cs typeface="Tahoma" panose="020B0604030504040204" pitchFamily="34" charset="0"/>
              </a:rPr>
              <a:t>ikus</a:t>
            </a:r>
            <a:r>
              <a:rPr lang="hu-HU" altLang="en-US" sz="2800" dirty="0" smtClean="0">
                <a:latin typeface="Tahoma" panose="020B0604030504040204" pitchFamily="34" charset="0"/>
                <a:ea typeface="Tahoma" panose="020B0604030504040204" pitchFamily="34" charset="0"/>
                <a:cs typeface="Tahoma" panose="020B0604030504040204" pitchFamily="34" charset="0"/>
              </a:rPr>
              <a:t> munkások</a:t>
            </a: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Egyházi alkalmazottak</a:t>
            </a:r>
          </a:p>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Özvegyek</a:t>
            </a:r>
          </a:p>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Fizikailag kihívásokkal küzdő nők </a:t>
            </a:r>
          </a:p>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Elvált nők</a:t>
            </a:r>
          </a:p>
          <a:p>
            <a:pPr marL="457200" indent="-457200">
              <a:buSzPct val="1600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Lelkészfeleségek</a:t>
            </a:r>
          </a:p>
        </p:txBody>
      </p:sp>
      <p:pic>
        <p:nvPicPr>
          <p:cNvPr id="8194" name="Picture 2" descr="http://www.berlinwallpaper.com/prissprints/images/Borders/Flower%20Power%20B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780928"/>
            <a:ext cx="5611164" cy="1290449"/>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65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58363"/>
            <a:ext cx="6965245" cy="842445"/>
          </a:xfrm>
        </p:spPr>
        <p:txBody>
          <a:bodyPr/>
          <a:lstStyle/>
          <a:p>
            <a:r>
              <a:rPr lang="hu-HU" b="1" dirty="0" smtClean="0"/>
              <a:t>A nők csoportjai</a:t>
            </a:r>
            <a:endParaRPr lang="en-GB" b="1" dirty="0"/>
          </a:p>
        </p:txBody>
      </p:sp>
      <p:sp>
        <p:nvSpPr>
          <p:cNvPr id="3" name="Rectangle 2"/>
          <p:cNvSpPr/>
          <p:nvPr/>
        </p:nvSpPr>
        <p:spPr>
          <a:xfrm>
            <a:off x="849999" y="2060847"/>
            <a:ext cx="7560839" cy="584775"/>
          </a:xfrm>
          <a:prstGeom prst="rect">
            <a:avLst/>
          </a:prstGeom>
        </p:spPr>
        <p:txBody>
          <a:bodyPr wrap="square">
            <a:spAutoFit/>
          </a:bodyPr>
          <a:lstStyle/>
          <a:p>
            <a:pPr algn="ctr"/>
            <a:endParaRPr lang="en-US" altLang="en-US" sz="3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8194" name="Picture 2" descr="http://www.berlinwallpaper.com/prissprints/images/Borders/Flower%20Power%20B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780928"/>
            <a:ext cx="5611164" cy="1290449"/>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849998" y="1765265"/>
            <a:ext cx="5738225" cy="4401205"/>
          </a:xfrm>
          <a:prstGeom prst="rect">
            <a:avLst/>
          </a:prstGeom>
        </p:spPr>
        <p:txBody>
          <a:bodyPr wrap="square">
            <a:spAutoFit/>
          </a:bodyPr>
          <a:lstStyle/>
          <a:p>
            <a:pPr marL="457200" indent="-4572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Erőszak áldozatává vált nők</a:t>
            </a:r>
          </a:p>
          <a:p>
            <a:pPr marL="457200" indent="-4572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Kiégett gyülekezeti önkéntesek</a:t>
            </a:r>
          </a:p>
          <a:p>
            <a:pPr marL="457200" indent="-4572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Gyerekeiket és szüleiket egyaránt ellátó nők</a:t>
            </a:r>
          </a:p>
          <a:p>
            <a:pPr marL="457200" indent="-4572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Bűntudattal rendelkező nők, akiknek gyerekei elhagyták az egyházat</a:t>
            </a:r>
          </a:p>
          <a:p>
            <a:pPr marL="457200" indent="-457200">
              <a:buFont typeface="Arial" panose="020B0604020202020204" pitchFamily="34" charset="0"/>
              <a:buChar char="•"/>
            </a:pPr>
            <a:r>
              <a:rPr lang="en-US" altLang="en-US" sz="2800" dirty="0" smtClean="0">
                <a:latin typeface="Tahoma" panose="020B0604030504040204" pitchFamily="34" charset="0"/>
                <a:ea typeface="Tahoma" panose="020B0604030504040204" pitchFamily="34" charset="0"/>
                <a:cs typeface="Tahoma" panose="020B0604030504040204" pitchFamily="34" charset="0"/>
              </a:rPr>
              <a:t>T</a:t>
            </a:r>
            <a:r>
              <a:rPr lang="hu-HU" altLang="en-US" sz="2800" dirty="0" err="1" smtClean="0">
                <a:latin typeface="Tahoma" panose="020B0604030504040204" pitchFamily="34" charset="0"/>
                <a:ea typeface="Tahoma" panose="020B0604030504040204" pitchFamily="34" charset="0"/>
                <a:cs typeface="Tahoma" panose="020B0604030504040204" pitchFamily="34" charset="0"/>
              </a:rPr>
              <a:t>inédzser</a:t>
            </a:r>
            <a:r>
              <a:rPr lang="hu-HU" altLang="en-US" sz="2800" dirty="0" smtClean="0">
                <a:latin typeface="Tahoma" panose="020B0604030504040204" pitchFamily="34" charset="0"/>
                <a:ea typeface="Tahoma" panose="020B0604030504040204" pitchFamily="34" charset="0"/>
                <a:cs typeface="Tahoma" panose="020B0604030504040204" pitchFamily="34" charset="0"/>
              </a:rPr>
              <a:t> lányok és főiskolás korú lányok</a:t>
            </a:r>
          </a:p>
          <a:p>
            <a:pPr marL="457200" indent="-457200">
              <a:buFont typeface="Arial" panose="020B0604020202020204" pitchFamily="34" charset="0"/>
              <a:buChar char="•"/>
            </a:pPr>
            <a:r>
              <a:rPr lang="hu-HU" altLang="en-US" sz="2800" dirty="0" smtClean="0">
                <a:latin typeface="Tahoma" panose="020B0604030504040204" pitchFamily="34" charset="0"/>
                <a:ea typeface="Tahoma" panose="020B0604030504040204" pitchFamily="34" charset="0"/>
                <a:cs typeface="Tahoma" panose="020B0604030504040204" pitchFamily="34" charset="0"/>
              </a:rPr>
              <a:t>Egyedülálló anyák</a:t>
            </a: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914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4575" y="2007797"/>
            <a:ext cx="3021013" cy="2912256"/>
          </a:xfrm>
        </p:spPr>
      </p:pic>
      <p:sp>
        <p:nvSpPr>
          <p:cNvPr id="4" name="Text Placeholder 3"/>
          <p:cNvSpPr>
            <a:spLocks noGrp="1"/>
          </p:cNvSpPr>
          <p:nvPr>
            <p:ph type="body" sz="half" idx="2"/>
          </p:nvPr>
        </p:nvSpPr>
        <p:spPr>
          <a:xfrm rot="-60000">
            <a:off x="1013250" y="1150984"/>
            <a:ext cx="3048891" cy="4799502"/>
          </a:xfrm>
        </p:spPr>
        <p:txBody>
          <a:bodyPr>
            <a:normAutofit/>
          </a:bodyPr>
          <a:lstStyle/>
          <a:p>
            <a:r>
              <a:rPr lang="hu-HU" altLang="en-US" sz="2400" dirty="0" smtClean="0">
                <a:latin typeface="Tahoma" panose="020B0604030504040204" pitchFamily="34" charset="0"/>
                <a:ea typeface="Tahoma" panose="020B0604030504040204" pitchFamily="34" charset="0"/>
                <a:cs typeface="Tahoma" panose="020B0604030504040204" pitchFamily="34" charset="0"/>
              </a:rPr>
              <a:t>A Női Szolgálatok Osztálya elkötelezett abban, hogy bátorítsa, képezze és támogassa az adventista nőket, amint kiveszik részüket az evangélium üzenetének továbbadásában a világon. </a:t>
            </a:r>
            <a:endParaRPr lang="en-GB" dirty="0"/>
          </a:p>
        </p:txBody>
      </p:sp>
    </p:spTree>
    <p:extLst>
      <p:ext uri="{BB962C8B-B14F-4D97-AF65-F5344CB8AC3E}">
        <p14:creationId xmlns:p14="http://schemas.microsoft.com/office/powerpoint/2010/main" val="2554381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539</TotalTime>
  <Words>1656</Words>
  <Application>Microsoft Office PowerPoint</Application>
  <PresentationFormat>Diavetítés a képernyőre (4:3 oldalarány)</PresentationFormat>
  <Paragraphs>194</Paragraphs>
  <Slides>36</Slides>
  <Notes>36</Notes>
  <HiddenSlides>0</HiddenSlides>
  <MMClips>0</MMClips>
  <ScaleCrop>false</ScaleCrop>
  <HeadingPairs>
    <vt:vector size="4" baseType="variant">
      <vt:variant>
        <vt:lpstr>Téma</vt:lpstr>
      </vt:variant>
      <vt:variant>
        <vt:i4>1</vt:i4>
      </vt:variant>
      <vt:variant>
        <vt:lpstr>Diacímek</vt:lpstr>
      </vt:variant>
      <vt:variant>
        <vt:i4>36</vt:i4>
      </vt:variant>
    </vt:vector>
  </HeadingPairs>
  <TitlesOfParts>
    <vt:vector size="37" baseType="lpstr">
      <vt:lpstr>Pushpin</vt:lpstr>
      <vt:lpstr>PowerPoint bemutató</vt:lpstr>
      <vt:lpstr>PowerPoint bemutató</vt:lpstr>
      <vt:lpstr>PowerPoint bemutató</vt:lpstr>
      <vt:lpstr>A KIHÍVÁS</vt:lpstr>
      <vt:lpstr>PowerPoint bemutató</vt:lpstr>
      <vt:lpstr>Kinek szolgálunk?</vt:lpstr>
      <vt:lpstr>A nők csoportjai</vt:lpstr>
      <vt:lpstr>A nők csoportjai</vt:lpstr>
      <vt:lpstr>PowerPoint bemutató</vt:lpstr>
      <vt:lpstr>PowerPoint bemutató</vt:lpstr>
      <vt:lpstr>PowerPoint bemutató</vt:lpstr>
      <vt:lpstr>FW 20 15 A vezető felelősségi területe</vt:lpstr>
      <vt:lpstr>A Női Szolgálatok  bizottsága</vt:lpstr>
      <vt:lpstr>PowerPoint bemutató</vt:lpstr>
      <vt:lpstr>PowerPoint bemutató</vt:lpstr>
      <vt:lpstr>   Küldetés nyilatkozat</vt:lpstr>
      <vt:lpstr>Küldetés nyilatkozat</vt:lpstr>
      <vt:lpstr>Feltételezések, amelyek hatással vannak a filozófiára</vt:lpstr>
      <vt:lpstr> Feltételezések, amelyek hatással vannak a filozófiára</vt:lpstr>
      <vt:lpstr>PowerPoint bemutató</vt:lpstr>
      <vt:lpstr>PowerPoint bemutató</vt:lpstr>
      <vt:lpstr>PowerPoint bemutató</vt:lpstr>
      <vt:lpstr>PowerPoint bemutató</vt:lpstr>
      <vt:lpstr>PowerPoint bemutató</vt:lpstr>
      <vt:lpstr>„Csak Krisztus módszerével lehet igazán az emberekhez férkőzni. A Megváltó az emberek közé vegyült. Javukat akarta. Együttérzést tanúsított irántuk, megnyerte bizalmukat. Azután így szólt hozzájuk: „Kövessetek engem!”  Ellen G. White A nagy orvos lábnyomán 91 o. </vt:lpstr>
      <vt:lpstr>PowerPoint bemutató</vt:lpstr>
      <vt:lpstr>Hat alapvető kihívás amellyel a nőknek szembe kell nézniük   </vt:lpstr>
      <vt:lpstr>SMI Henry 1839-1900</vt:lpstr>
      <vt:lpstr>„Isten férfiakat és nőket választ a mindent eldöntő munka végzésére.  A veszteség érezhető lesz, ha a képességeinket nem egyesíthetjük.”                                                                            Ellen G. White: Evangelizálás 306 old.  </vt:lpstr>
      <vt:lpstr>“ Soha nem volt olyan idő, amikor több munkásra lett volna szükség mint most. Testvérek és testvérnők vannak széles körben sorainkban, akiknek fegyelmezniük kellene önmagukat, hogy csatlakozzanak ehhez a munkához; minden gyülekezetünkben tenni kell valamit, hogy terjesszük az igazságot. Mindannyiunk feladata az, hogy tanulmányozzuk hitünk különböző pontjait.  Review and Herald, April 1, 1880.</vt:lpstr>
      <vt:lpstr>PowerPoint bemutató</vt:lpstr>
      <vt:lpstr>„A nők a megszentelődés eszközeivé válhatnak, ha szent szolgálatot teljesítenek. Mária volt az első, aki a feltámadott Jézust hirdette. Ha ma ott, ahol csak egy nő dolgozik, húszan munkálkodnának, akiknek szívügyük ez a szent küldetés, akkor sokkal többen térnének meg. A keresztény nők nemesbítő befolyására szükség van az igazság hirdetésének nagy művében.”  Ellen G. White -  Evangelizálás, 308.o.</vt:lpstr>
      <vt:lpstr>“Az Úrnak munkát szán a férfiaknak és a nőknek is egyaránt. Jó munkát tudnak Isten számára elvégezni, ha megtanulják Krisztus iskolájában az alázat értékes és mindennél fontosabb leckéjét. Nem csak Krisztus nevét kell viselniük, hanem Szentlelke bennük kell éljen. Úgy kell járniuk ahogy Ő járt, megtisztítva lelküket minden szennytől. Így tudnak majd mások javára szolgálni bemutatva, hogy Jézus minden körülményben mindenre elégséges.  Testimony Treasures, Vol 2, p. 404. </vt:lpstr>
      <vt:lpstr>“ A hétköznapi emberek közül, férfiakat és nőket fog felemelni Isten, hogy végezzék az Ő munkáját, úgy ahogy a halászokat hívta el, hogy tanítványai legyenek. Hamarosan egy olyan ébredés lesz, amely sokakat meglep. Akik nem észlelik az elvégzendő munkának a szükségességét figyelmen kívül maradnak, és a mennyei küldöttek azokkal az elhívott hétköznapi emberekkel fognak dolgozni, akiket alkalmassá tesznek, hogy elvigyék az igazságot számos helyre.” 15 MR 312 (1905).</vt:lpstr>
      <vt:lpstr>„ Azok a nők, akik Isten ügyét szívükön viselik, jó munkát végezhetnek környezetükben. Krisztus említ asszonyokat, akik segédkeztek neki, hogy az igazságot másoknak feltárhassa. Pál is beszél olyan asszonyokról, akik az evangélium ügyében vele munkálkodtak. Azonban milyen kevés munkát végeznek azok, akik tehetnének többet is.”   Ellen G. White  Evangelizálás, 304. o.</vt:lpstr>
      <vt:lpstr>PowerPoint bemutató</vt:lpstr>
    </vt:vector>
  </TitlesOfParts>
  <Company>Seventh-Day Adventists, Trans-European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 Sanches-Schutte</dc:creator>
  <cp:lastModifiedBy>Vicus</cp:lastModifiedBy>
  <cp:revision>47</cp:revision>
  <cp:lastPrinted>2014-10-28T16:39:10Z</cp:lastPrinted>
  <dcterms:created xsi:type="dcterms:W3CDTF">2014-10-24T12:30:11Z</dcterms:created>
  <dcterms:modified xsi:type="dcterms:W3CDTF">2014-12-12T08:37:49Z</dcterms:modified>
</cp:coreProperties>
</file>